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56" r:id="rId2"/>
    <p:sldId id="280" r:id="rId3"/>
    <p:sldId id="296" r:id="rId4"/>
    <p:sldId id="281" r:id="rId5"/>
    <p:sldId id="282" r:id="rId6"/>
    <p:sldId id="284" r:id="rId7"/>
    <p:sldId id="288" r:id="rId8"/>
    <p:sldId id="289" r:id="rId9"/>
    <p:sldId id="290" r:id="rId10"/>
    <p:sldId id="291" r:id="rId11"/>
    <p:sldId id="294" r:id="rId12"/>
    <p:sldId id="369" r:id="rId13"/>
    <p:sldId id="285" r:id="rId14"/>
    <p:sldId id="286" r:id="rId15"/>
    <p:sldId id="359" r:id="rId16"/>
    <p:sldId id="311" r:id="rId17"/>
    <p:sldId id="295" r:id="rId18"/>
    <p:sldId id="297" r:id="rId19"/>
    <p:sldId id="298" r:id="rId20"/>
    <p:sldId id="367" r:id="rId21"/>
    <p:sldId id="299" r:id="rId22"/>
    <p:sldId id="368" r:id="rId23"/>
    <p:sldId id="301" r:id="rId24"/>
    <p:sldId id="366" r:id="rId25"/>
    <p:sldId id="308" r:id="rId26"/>
    <p:sldId id="310" r:id="rId27"/>
    <p:sldId id="302" r:id="rId28"/>
    <p:sldId id="303" r:id="rId29"/>
    <p:sldId id="304" r:id="rId30"/>
    <p:sldId id="305" r:id="rId31"/>
    <p:sldId id="306" r:id="rId32"/>
    <p:sldId id="346" r:id="rId33"/>
    <p:sldId id="370" r:id="rId34"/>
    <p:sldId id="365" r:id="rId35"/>
  </p:sldIdLst>
  <p:sldSz cx="9144000" cy="6858000" type="screen4x3"/>
  <p:notesSz cx="9928225" cy="6797675"/>
  <p:embeddedFontLst>
    <p:embeddedFont>
      <p:font typeface="Tahoma" panose="020B0604030504040204" pitchFamily="34" charset="0"/>
      <p:regular r:id="rId38"/>
      <p:bold r:id="rId39"/>
    </p:embeddedFont>
    <p:embeddedFont>
      <p:font typeface="Trebuchet MS" panose="020B0603020202020204" pitchFamily="34" charset="0"/>
      <p:regular r:id="rId40"/>
      <p:bold r:id="rId41"/>
      <p:italic r:id="rId42"/>
      <p:boldItalic r:id="rId43"/>
    </p:embeddedFont>
    <p:embeddedFont>
      <p:font typeface="Verdana" panose="020B0604030504040204" pitchFamily="34" charset="0"/>
      <p:regular r:id="rId44"/>
      <p:bold r:id="rId45"/>
      <p:italic r:id="rId46"/>
      <p:boldItalic r:id="rId47"/>
    </p:embeddedFont>
    <p:embeddedFont>
      <p:font typeface="맑은 고딕" panose="020B0503020000020004" pitchFamily="50" charset="-127"/>
      <p:regular r:id="rId48"/>
      <p:bold r:id="rId49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42" userDrawn="1">
          <p15:clr>
            <a:srgbClr val="A4A3A4"/>
          </p15:clr>
        </p15:guide>
        <p15:guide id="2" pos="312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FC54"/>
    <a:srgbClr val="95C03B"/>
    <a:srgbClr val="FF9933"/>
    <a:srgbClr val="F80CCB"/>
    <a:srgbClr val="9999FF"/>
    <a:srgbClr val="FF9966"/>
    <a:srgbClr val="000000"/>
    <a:srgbClr val="4F81BD"/>
    <a:srgbClr val="3E1716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270" autoAdjust="0"/>
  </p:normalViewPr>
  <p:slideViewPr>
    <p:cSldViewPr>
      <p:cViewPr varScale="1">
        <p:scale>
          <a:sx n="120" d="100"/>
          <a:sy n="120" d="100"/>
        </p:scale>
        <p:origin x="1380" y="9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108" d="100"/>
          <a:sy n="108" d="100"/>
        </p:scale>
        <p:origin x="-1548" y="-84"/>
      </p:cViewPr>
      <p:guideLst>
        <p:guide orient="horz" pos="2142"/>
        <p:guide pos="312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2273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3FAE676C-0945-4B95-AD70-24F383F07299}" type="datetimeFigureOut">
              <a:rPr lang="ko-KR" altLang="en-US"/>
              <a:pPr>
                <a:defRPr/>
              </a:pPr>
              <a:t>2020-09-16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2273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6DC3639B-8C59-4680-A9E5-0406514FCD9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9688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7"/>
            <a:ext cx="4302337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2273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2FE8B581-1ECF-4080-BC3D-1B7BF96F86B0}" type="datetimeFigureOut">
              <a:rPr lang="ko-KR" altLang="en-US"/>
              <a:pPr>
                <a:defRPr/>
              </a:pPr>
              <a:t>2020-09-16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263900" y="509588"/>
            <a:ext cx="3400425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9691" tIns="44846" rIns="89691" bIns="44846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93456" y="3229097"/>
            <a:ext cx="7941317" cy="3058557"/>
          </a:xfrm>
          <a:prstGeom prst="rect">
            <a:avLst/>
          </a:prstGeom>
        </p:spPr>
        <p:txBody>
          <a:bodyPr vert="horz" lIns="89691" tIns="44846" rIns="89691" bIns="44846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08"/>
            <a:ext cx="4302337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2273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3C41D889-39F3-496C-BB77-49367C449FC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14186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3786190"/>
            <a:ext cx="8286776" cy="1806"/>
          </a:xfrm>
          <a:prstGeom prst="line">
            <a:avLst/>
          </a:prstGeom>
          <a:ln w="63500">
            <a:gradFill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00034" y="2173289"/>
            <a:ext cx="7772400" cy="1470025"/>
          </a:xfrm>
        </p:spPr>
        <p:txBody>
          <a:bodyPr anchor="b">
            <a:normAutofit/>
          </a:bodyPr>
          <a:lstStyle>
            <a:lvl1pPr algn="l">
              <a:defRPr sz="4000" b="1"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057400" y="3886200"/>
            <a:ext cx="6400800" cy="1752600"/>
          </a:xfrm>
        </p:spPr>
        <p:txBody>
          <a:bodyPr/>
          <a:lstStyle>
            <a:lvl1pPr marL="0" indent="0" algn="r">
              <a:buNone/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40352" y="0"/>
            <a:ext cx="1403648" cy="5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08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4258B4-4556-4743-8BB4-F3DDAFBCC6A2}" type="datetimeFigureOut">
              <a:rPr lang="ko-KR" altLang="en-US"/>
              <a:pPr>
                <a:defRPr/>
              </a:pPr>
              <a:t>2020-09-16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27C083-6021-4A18-BB57-516FAD20747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1373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771B1D-33B1-4F60-A372-385B0C3D94EA}" type="datetimeFigureOut">
              <a:rPr lang="ko-KR" altLang="en-US"/>
              <a:pPr>
                <a:defRPr/>
              </a:pPr>
              <a:t>2020-09-16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D2C23C-992A-4855-B34D-467B3E6F3E1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925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8161023" y="6597650"/>
            <a:ext cx="98456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>
              <a:defRPr/>
            </a:pPr>
            <a:fld id="{DA25A288-E1E7-4B60-90C9-11FA9CB529DC}" type="datetime5">
              <a:rPr kumimoji="0" lang="ko-KR" altLang="en-US" sz="800" b="0" smtClean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맑은 고딕" pitchFamily="50" charset="-127"/>
                <a:cs typeface="Tahoma" pitchFamily="34" charset="0"/>
              </a:rPr>
              <a:t>2020/9/16</a:t>
            </a:fld>
            <a:r>
              <a:rPr kumimoji="0" lang="en-US" altLang="ko-KR" sz="800" b="0" dirty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맑은 고딕" pitchFamily="50" charset="-127"/>
                <a:cs typeface="Tahoma" pitchFamily="34" charset="0"/>
              </a:rPr>
              <a:t> | # </a:t>
            </a:r>
            <a:fld id="{FE55D486-DB05-45A4-AFC6-B045B7ADCE1D}" type="slidenum">
              <a:rPr kumimoji="0" lang="ko-KR" altLang="en-US" sz="800" b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맑은 고딕" pitchFamily="50" charset="-127"/>
                <a:cs typeface="Tahoma" pitchFamily="34" charset="0"/>
              </a:rPr>
              <a:pPr algn="r">
                <a:defRPr/>
              </a:pPr>
              <a:t>‹#›</a:t>
            </a:fld>
            <a:endParaRPr kumimoji="0" lang="en-US" altLang="ko-KR" sz="800" b="0" dirty="0">
              <a:solidFill>
                <a:srgbClr val="0D0D0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맑은 고딕" pitchFamily="50" charset="-127"/>
              <a:cs typeface="Tahoma" pitchFamily="34" charset="0"/>
            </a:endParaRPr>
          </a:p>
        </p:txBody>
      </p:sp>
      <p:cxnSp>
        <p:nvCxnSpPr>
          <p:cNvPr id="7" name="직선 연결선 10"/>
          <p:cNvCxnSpPr/>
          <p:nvPr userDrawn="1"/>
        </p:nvCxnSpPr>
        <p:spPr>
          <a:xfrm>
            <a:off x="0" y="1141178"/>
            <a:ext cx="8286776" cy="1806"/>
          </a:xfrm>
          <a:prstGeom prst="line">
            <a:avLst/>
          </a:prstGeom>
          <a:ln w="38100">
            <a:gradFill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11"/>
          <p:cNvCxnSpPr/>
          <p:nvPr userDrawn="1"/>
        </p:nvCxnSpPr>
        <p:spPr>
          <a:xfrm>
            <a:off x="0" y="6553994"/>
            <a:ext cx="9144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71490" y="203200"/>
            <a:ext cx="8229600" cy="796908"/>
          </a:xfrm>
        </p:spPr>
        <p:txBody>
          <a:bodyPr>
            <a:normAutofit/>
          </a:bodyPr>
          <a:lstStyle>
            <a:lvl1pPr algn="l">
              <a:defRPr sz="3600" b="1" i="0" baseline="0">
                <a:solidFill>
                  <a:schemeClr val="accent2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428736"/>
            <a:ext cx="8229600" cy="48577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600" b="1"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  <a:lvl2pPr>
              <a:lnSpc>
                <a:spcPct val="100000"/>
              </a:lnSpc>
              <a:buClr>
                <a:schemeClr val="tx1">
                  <a:lumMod val="65000"/>
                  <a:lumOff val="35000"/>
                </a:schemeClr>
              </a:buClr>
              <a:buFont typeface="Wingdings" pitchFamily="2" charset="2"/>
              <a:buChar char="§"/>
              <a:defRPr sz="2200" i="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2pPr>
            <a:lvl3pPr>
              <a:lnSpc>
                <a:spcPct val="100000"/>
              </a:lnSpc>
              <a:defRPr sz="1800" i="0" baseline="0">
                <a:solidFill>
                  <a:schemeClr val="bg2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3pPr>
            <a:lvl4pPr>
              <a:lnSpc>
                <a:spcPct val="100000"/>
              </a:lnSpc>
              <a:buFont typeface="Arial" pitchFamily="34" charset="0"/>
              <a:buChar char="–"/>
              <a:defRPr sz="1600" i="0" baseline="0">
                <a:solidFill>
                  <a:schemeClr val="accent3">
                    <a:lumMod val="7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4pPr>
            <a:lvl5pPr>
              <a:lnSpc>
                <a:spcPct val="100000"/>
              </a:lnSpc>
              <a:buFont typeface="맑은 고딕" pitchFamily="50" charset="-127"/>
              <a:buChar char="∙"/>
              <a:defRPr sz="1600" i="0" baseline="0">
                <a:solidFill>
                  <a:schemeClr val="accent6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40352" y="0"/>
            <a:ext cx="1403648" cy="5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380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5856288"/>
            <a:ext cx="7215188" cy="1587"/>
          </a:xfrm>
          <a:prstGeom prst="line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7"/>
          <p:cNvCxnSpPr/>
          <p:nvPr userDrawn="1"/>
        </p:nvCxnSpPr>
        <p:spPr>
          <a:xfrm>
            <a:off x="7215188" y="5856288"/>
            <a:ext cx="1071562" cy="1587"/>
          </a:xfrm>
          <a:prstGeom prst="line">
            <a:avLst/>
          </a:prstGeom>
          <a:ln w="635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none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A3B66186-C345-40F3-B0E6-ED807A3E68A9}" type="datetimeFigureOut">
              <a:rPr lang="ko-KR" altLang="en-US"/>
              <a:pPr>
                <a:defRPr/>
              </a:pPr>
              <a:t>2020-09-16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ED3BFDCA-C708-4CB5-B499-82A723B533B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91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1D0440-DE04-4EFC-9EDB-64F0C3179711}" type="datetimeFigureOut">
              <a:rPr lang="ko-KR" altLang="en-US"/>
              <a:pPr>
                <a:defRPr/>
              </a:pPr>
              <a:t>2020-09-16</a:t>
            </a:fld>
            <a:endParaRPr lang="ko-KR" altLang="en-US"/>
          </a:p>
        </p:txBody>
      </p:sp>
      <p:sp>
        <p:nvSpPr>
          <p:cNvPr id="8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54B269-25C7-4ECB-A861-F2B1C1C0889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055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9" name="날짜 개체 틀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76DBFD-B376-4BE0-A089-6777551E6716}" type="datetimeFigureOut">
              <a:rPr lang="ko-KR" altLang="en-US"/>
              <a:pPr>
                <a:defRPr/>
              </a:pPr>
              <a:t>2020-09-16</a:t>
            </a:fld>
            <a:endParaRPr lang="ko-KR" altLang="en-US"/>
          </a:p>
        </p:txBody>
      </p:sp>
      <p:sp>
        <p:nvSpPr>
          <p:cNvPr id="10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11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7EC578-D208-41DB-AC4F-421BA7F5EA0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9376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5" name="날짜 개체 틀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3A07C0-847B-4FDF-8686-86A04F0BD0BF}" type="datetimeFigureOut">
              <a:rPr lang="ko-KR" altLang="en-US"/>
              <a:pPr>
                <a:defRPr/>
              </a:pPr>
              <a:t>2020-09-16</a:t>
            </a:fld>
            <a:endParaRPr lang="ko-KR" altLang="en-US"/>
          </a:p>
        </p:txBody>
      </p:sp>
      <p:sp>
        <p:nvSpPr>
          <p:cNvPr id="6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A6173A-9E67-4F10-A90E-D0F56B8635A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251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CC0F10-796F-4B6C-B332-92E6A0F1927D}" type="datetimeFigureOut">
              <a:rPr lang="ko-KR" altLang="en-US"/>
              <a:pPr>
                <a:defRPr/>
              </a:pPr>
              <a:t>2020-09-16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E85E45-124B-41DA-95C5-DE6D4046DC8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3511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DF7CDF-9DBC-491F-940F-B93966F8AD7A}" type="datetimeFigureOut">
              <a:rPr lang="ko-KR" altLang="en-US"/>
              <a:pPr>
                <a:defRPr/>
              </a:pPr>
              <a:t>2020-09-16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42FD05-D9F9-469B-916C-348062B937C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209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2C488D-AA92-4D0B-BACE-8B22F117F6AD}" type="datetimeFigureOut">
              <a:rPr lang="ko-KR" altLang="en-US"/>
              <a:pPr>
                <a:defRPr/>
              </a:pPr>
              <a:t>2020-09-16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A7B2EA-9BDC-41EC-822E-3ED1EEF8E2C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060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796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599CAD28-8B58-4583-9FE9-A49F51CFB58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  <p:sp>
        <p:nvSpPr>
          <p:cNvPr id="9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3257550" cy="365125"/>
          </a:xfrm>
          <a:prstGeom prst="rect">
            <a:avLst/>
          </a:prstGeom>
        </p:spPr>
        <p:txBody>
          <a:bodyPr anchor="ctr" anchorCtr="0"/>
          <a:lstStyle>
            <a:lvl1pPr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1" r:id="rId1"/>
    <p:sldLayoutId id="2147483892" r:id="rId2"/>
    <p:sldLayoutId id="2147483893" r:id="rId3"/>
    <p:sldLayoutId id="2147483894" r:id="rId4"/>
    <p:sldLayoutId id="2147483895" r:id="rId5"/>
    <p:sldLayoutId id="2147483896" r:id="rId6"/>
    <p:sldLayoutId id="2147483897" r:id="rId7"/>
    <p:sldLayoutId id="2147483898" r:id="rId8"/>
    <p:sldLayoutId id="2147483899" r:id="rId9"/>
    <p:sldLayoutId id="2147483900" r:id="rId10"/>
    <p:sldLayoutId id="2147483901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sz="36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953735"/>
        </a:buClr>
        <a:buFont typeface="Arial" charset="0"/>
        <a:buChar char="•"/>
        <a:defRPr sz="2800" b="1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Font typeface="Wingdings" pitchFamily="2" charset="2"/>
        <a:buChar char="§"/>
        <a:defRPr sz="24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유니티</a:t>
            </a:r>
            <a:r>
              <a:rPr lang="en-US" altLang="ko-KR" dirty="0"/>
              <a:t> </a:t>
            </a:r>
            <a:r>
              <a:rPr lang="ko-KR" altLang="en-US" dirty="0"/>
              <a:t>시작하기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이 정</a:t>
            </a:r>
          </a:p>
        </p:txBody>
      </p:sp>
    </p:spTree>
    <p:extLst>
      <p:ext uri="{BB962C8B-B14F-4D97-AF65-F5344CB8AC3E}">
        <p14:creationId xmlns:p14="http://schemas.microsoft.com/office/powerpoint/2010/main" val="3201403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정해진 위치에서 일정 방향으로 퍼져나가는 빛</a:t>
            </a:r>
            <a:endParaRPr lang="en-US" altLang="ko-KR" dirty="0"/>
          </a:p>
          <a:p>
            <a:pPr lvl="1"/>
            <a:r>
              <a:rPr lang="ko-KR" altLang="en-US" dirty="0"/>
              <a:t>빛이 방사되는 한계각도</a:t>
            </a:r>
            <a:r>
              <a:rPr lang="en-US" altLang="ko-KR" dirty="0"/>
              <a:t>(spot angle)</a:t>
            </a:r>
            <a:r>
              <a:rPr lang="ko-KR" altLang="en-US" dirty="0"/>
              <a:t> 존재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Spotlight(</a:t>
            </a:r>
            <a:r>
              <a:rPr lang="ko-KR" altLang="en-US" dirty="0"/>
              <a:t>스포트라이트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Picture 2" descr="http://docs.unity3d.com/Documentation/Images/manual/class-Light-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899" y="3629330"/>
            <a:ext cx="1638300" cy="1609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ttp://docs.unity3d.com/Documentation/Images/manual/class-Light-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2420885"/>
            <a:ext cx="5454774" cy="4026615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8860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중간 실행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604700"/>
            <a:ext cx="8784976" cy="4560604"/>
          </a:xfrm>
          <a:prstGeom prst="rect">
            <a:avLst/>
          </a:prstGeom>
          <a:ln>
            <a:noFill/>
          </a:ln>
          <a:effectLst/>
        </p:spPr>
      </p:pic>
      <p:sp>
        <p:nvSpPr>
          <p:cNvPr id="6" name="모서리가 둥근 직사각형 5"/>
          <p:cNvSpPr/>
          <p:nvPr/>
        </p:nvSpPr>
        <p:spPr>
          <a:xfrm>
            <a:off x="8010454" y="1595735"/>
            <a:ext cx="260276" cy="20617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689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A64E3508-662F-4774-A45F-10DC329DBB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스크립트 코딩 시작하기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5E63E32B-47DC-444F-8926-3B94CC361F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2808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스크립트 생성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‘Project’ </a:t>
            </a:r>
            <a:r>
              <a:rPr lang="ko-KR" altLang="en-US" dirty="0"/>
              <a:t>탭의</a:t>
            </a:r>
            <a:r>
              <a:rPr lang="en-US" altLang="ko-KR" dirty="0">
                <a:sym typeface="Wingdings" panose="05000000000000000000" pitchFamily="2" charset="2"/>
              </a:rPr>
              <a:t> [Create]  [C# Script]</a:t>
            </a:r>
          </a:p>
          <a:p>
            <a:pPr lvl="1"/>
            <a:r>
              <a:rPr lang="ko-KR" altLang="en-US" dirty="0">
                <a:sym typeface="Wingdings" panose="05000000000000000000" pitchFamily="2" charset="2"/>
              </a:rPr>
              <a:t>처음 생성 시 이름을 확정</a:t>
            </a:r>
            <a:endParaRPr lang="en-US" altLang="ko-KR" dirty="0">
              <a:sym typeface="Wingdings" panose="05000000000000000000" pitchFamily="2" charset="2"/>
            </a:endParaRPr>
          </a:p>
          <a:p>
            <a:pPr lvl="2"/>
            <a:r>
              <a:rPr lang="ko-KR" altLang="en-US" dirty="0">
                <a:sym typeface="Wingdings" panose="05000000000000000000" pitchFamily="2" charset="2"/>
              </a:rPr>
              <a:t>이 때 확정된 이름이 클래스명이 됨</a:t>
            </a:r>
            <a:endParaRPr lang="en-US" altLang="ko-KR" dirty="0">
              <a:sym typeface="Wingdings" panose="05000000000000000000" pitchFamily="2" charset="2"/>
            </a:endParaRPr>
          </a:p>
          <a:p>
            <a:pPr lvl="2"/>
            <a:r>
              <a:rPr lang="ko-KR" altLang="en-US" dirty="0">
                <a:sym typeface="Wingdings" panose="05000000000000000000" pitchFamily="2" charset="2"/>
              </a:rPr>
              <a:t>파일이름과 클래스명이 같아야 유니티가 찾을 수 있음</a:t>
            </a:r>
            <a:endParaRPr lang="en-US" altLang="ko-KR" dirty="0">
              <a:sym typeface="Wingdings" panose="05000000000000000000" pitchFamily="2" charset="2"/>
            </a:endParaRPr>
          </a:p>
          <a:p>
            <a:pPr lvl="2"/>
            <a:r>
              <a:rPr lang="ko-KR" altLang="en-US" dirty="0">
                <a:sym typeface="Wingdings" panose="05000000000000000000" pitchFamily="2" charset="2"/>
              </a:rPr>
              <a:t>나중에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ko-KR" altLang="en-US" dirty="0">
                <a:sym typeface="Wingdings" panose="05000000000000000000" pitchFamily="2" charset="2"/>
              </a:rPr>
              <a:t>클래스명을 바꾸고 싶으면 파일명도 동일하게 바꿔야 함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C3ACC7F-6529-4FD3-8C9D-139D0950DE27}"/>
              </a:ext>
            </a:extLst>
          </p:cNvPr>
          <p:cNvGrpSpPr>
            <a:grpSpLocks noChangeAspect="1"/>
          </p:cNvGrpSpPr>
          <p:nvPr/>
        </p:nvGrpSpPr>
        <p:grpSpPr>
          <a:xfrm>
            <a:off x="1968332" y="3342028"/>
            <a:ext cx="4835916" cy="3054264"/>
            <a:chOff x="2142137" y="3284984"/>
            <a:chExt cx="4488306" cy="2834720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2"/>
            <a:srcRect l="61812" t="6601" r="8263" b="59800"/>
            <a:stretch/>
          </p:blipFill>
          <p:spPr>
            <a:xfrm>
              <a:off x="2142137" y="3284984"/>
              <a:ext cx="4488306" cy="2834720"/>
            </a:xfrm>
            <a:prstGeom prst="rect">
              <a:avLst/>
            </a:prstGeom>
            <a:ln>
              <a:noFill/>
            </a:ln>
            <a:effectLst/>
          </p:spPr>
        </p:pic>
        <p:sp>
          <p:nvSpPr>
            <p:cNvPr id="5" name="사각형: 둥근 모서리 4"/>
            <p:cNvSpPr/>
            <p:nvPr/>
          </p:nvSpPr>
          <p:spPr>
            <a:xfrm>
              <a:off x="3123819" y="4303462"/>
              <a:ext cx="576064" cy="125928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  <p:sp>
          <p:nvSpPr>
            <p:cNvPr id="6" name="사각형: 둥근 모서리 5"/>
            <p:cNvSpPr/>
            <p:nvPr/>
          </p:nvSpPr>
          <p:spPr>
            <a:xfrm>
              <a:off x="5048060" y="4774551"/>
              <a:ext cx="534134" cy="136219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36402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스크립트 연결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스크립트 파일을 드래그해서 </a:t>
            </a:r>
            <a:r>
              <a:rPr lang="en-US" altLang="ko-KR" dirty="0"/>
              <a:t>Sphere </a:t>
            </a:r>
            <a:r>
              <a:rPr lang="ko-KR" altLang="en-US" dirty="0"/>
              <a:t>에 연결</a:t>
            </a:r>
            <a:r>
              <a:rPr lang="en-US" altLang="ko-KR" dirty="0"/>
              <a:t>, </a:t>
            </a:r>
            <a:r>
              <a:rPr lang="ko-KR" altLang="en-US" dirty="0"/>
              <a:t>또는</a:t>
            </a:r>
            <a:endParaRPr lang="en-US" altLang="ko-KR" dirty="0"/>
          </a:p>
          <a:p>
            <a:r>
              <a:rPr lang="en-US" altLang="ko-KR" dirty="0"/>
              <a:t>Sphere </a:t>
            </a:r>
            <a:r>
              <a:rPr lang="ko-KR" altLang="en-US" dirty="0"/>
              <a:t>선택 후 </a:t>
            </a:r>
            <a:r>
              <a:rPr lang="en-US" altLang="ko-KR" dirty="0"/>
              <a:t>[Add Component] </a:t>
            </a:r>
            <a:r>
              <a:rPr lang="en-US" altLang="ko-KR" dirty="0">
                <a:sym typeface="Wingdings" panose="05000000000000000000" pitchFamily="2" charset="2"/>
              </a:rPr>
              <a:t> ‘Scripts’</a:t>
            </a:r>
            <a:endParaRPr lang="ko-KR" altLang="en-US" dirty="0"/>
          </a:p>
        </p:txBody>
      </p:sp>
      <p:grpSp>
        <p:nvGrpSpPr>
          <p:cNvPr id="10" name="그룹 9"/>
          <p:cNvGrpSpPr/>
          <p:nvPr/>
        </p:nvGrpSpPr>
        <p:grpSpPr>
          <a:xfrm>
            <a:off x="892524" y="2453630"/>
            <a:ext cx="3528391" cy="1055399"/>
            <a:chOff x="892524" y="2453630"/>
            <a:chExt cx="3528391" cy="1055399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2"/>
            <a:srcRect l="46650" t="6945" r="27594" b="79380"/>
            <a:stretch/>
          </p:blipFill>
          <p:spPr>
            <a:xfrm>
              <a:off x="892524" y="2453630"/>
              <a:ext cx="3528391" cy="1053680"/>
            </a:xfrm>
            <a:prstGeom prst="rect">
              <a:avLst/>
            </a:prstGeom>
            <a:ln>
              <a:noFill/>
            </a:ln>
            <a:effectLst/>
          </p:spPr>
        </p:pic>
        <p:sp>
          <p:nvSpPr>
            <p:cNvPr id="5" name="사각형: 둥근 모서리 4"/>
            <p:cNvSpPr/>
            <p:nvPr/>
          </p:nvSpPr>
          <p:spPr>
            <a:xfrm>
              <a:off x="3851920" y="2860957"/>
              <a:ext cx="534370" cy="648072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  <p:cxnSp>
          <p:nvCxnSpPr>
            <p:cNvPr id="7" name="직선 화살표 연결선 6"/>
            <p:cNvCxnSpPr>
              <a:stCxn id="5" idx="1"/>
            </p:cNvCxnSpPr>
            <p:nvPr/>
          </p:nvCxnSpPr>
          <p:spPr>
            <a:xfrm flipH="1" flipV="1">
              <a:off x="1323474" y="3119282"/>
              <a:ext cx="2528446" cy="65711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l="77562" t="6601" b="41600"/>
          <a:stretch/>
        </p:blipFill>
        <p:spPr>
          <a:xfrm>
            <a:off x="4759596" y="2453629"/>
            <a:ext cx="3246448" cy="4215731"/>
          </a:xfrm>
          <a:prstGeom prst="rect">
            <a:avLst/>
          </a:prstGeom>
          <a:ln>
            <a:noFill/>
          </a:ln>
          <a:effectLst/>
        </p:spPr>
      </p:pic>
      <p:sp>
        <p:nvSpPr>
          <p:cNvPr id="11" name="사각형: 둥근 모서리 10"/>
          <p:cNvSpPr/>
          <p:nvPr/>
        </p:nvSpPr>
        <p:spPr>
          <a:xfrm>
            <a:off x="4759596" y="5619484"/>
            <a:ext cx="3246448" cy="337817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68322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26DBFC-DA9B-493B-956F-BD4E76479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스크립트 편집기 연결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999155-B27F-476F-9E1D-1D74CBE262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[Edit]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[Preferences]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[External Tools]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77DB23E-D999-4067-A5D4-99FF44B90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2233796"/>
            <a:ext cx="8784976" cy="184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5142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스크립트의 루트에서 선언한 변수</a:t>
            </a:r>
            <a:endParaRPr lang="en-US" altLang="ko-KR" dirty="0"/>
          </a:p>
          <a:p>
            <a:pPr lvl="1"/>
            <a:r>
              <a:rPr lang="en-US" altLang="ko-KR" dirty="0"/>
              <a:t>public </a:t>
            </a:r>
            <a:r>
              <a:rPr lang="ko-KR" altLang="en-US" dirty="0"/>
              <a:t>전역변수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Inspector</a:t>
            </a:r>
            <a:r>
              <a:rPr lang="ko-KR" altLang="en-US" dirty="0"/>
              <a:t>에 나타남</a:t>
            </a:r>
            <a:endParaRPr lang="en-US" altLang="ko-KR" dirty="0"/>
          </a:p>
          <a:p>
            <a:pPr lvl="2"/>
            <a:r>
              <a:rPr lang="ko-KR" altLang="en-US" dirty="0"/>
              <a:t>해당</a:t>
            </a:r>
            <a:r>
              <a:rPr lang="en-US" altLang="ko-KR" dirty="0"/>
              <a:t> </a:t>
            </a:r>
            <a:r>
              <a:rPr lang="ko-KR" altLang="en-US" dirty="0"/>
              <a:t>변수의 값을 </a:t>
            </a:r>
            <a:r>
              <a:rPr lang="en-US" altLang="ko-KR" dirty="0"/>
              <a:t>Inspector</a:t>
            </a:r>
            <a:r>
              <a:rPr lang="ko-KR" altLang="en-US" dirty="0"/>
              <a:t>에서 수정하여 테스트 가능</a:t>
            </a:r>
            <a:endParaRPr lang="en-US" altLang="ko-KR" dirty="0"/>
          </a:p>
          <a:p>
            <a:pPr lvl="1"/>
            <a:r>
              <a:rPr lang="en-US" altLang="ko-KR" dirty="0"/>
              <a:t>Inspector</a:t>
            </a:r>
            <a:r>
              <a:rPr lang="ko-KR" altLang="en-US" dirty="0"/>
              <a:t>에 나타나지 않게 하려면 </a:t>
            </a:r>
            <a:r>
              <a:rPr lang="en-US" altLang="ko-KR" dirty="0"/>
              <a:t>private</a:t>
            </a:r>
            <a:r>
              <a:rPr lang="ko-KR" altLang="en-US" dirty="0"/>
              <a:t>으로 선언</a:t>
            </a:r>
          </a:p>
          <a:p>
            <a:pPr lvl="3"/>
            <a:endParaRPr lang="en-US" altLang="ko-KR" dirty="0"/>
          </a:p>
          <a:p>
            <a:r>
              <a:rPr lang="ko-KR" altLang="en-US" dirty="0"/>
              <a:t>함수 내에서 선언한 지역변수</a:t>
            </a:r>
            <a:endParaRPr lang="en-US" altLang="ko-KR" dirty="0"/>
          </a:p>
          <a:p>
            <a:pPr lvl="1"/>
            <a:r>
              <a:rPr lang="en-US" altLang="ko-KR" dirty="0"/>
              <a:t>Inspector</a:t>
            </a:r>
            <a:r>
              <a:rPr lang="ko-KR" altLang="en-US" dirty="0"/>
              <a:t>에 나타나지 않음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/>
              <a:t>유니티의 이름 선언 규칙</a:t>
            </a:r>
            <a:endParaRPr lang="en-US" altLang="ko-KR" dirty="0"/>
          </a:p>
          <a:p>
            <a:pPr lvl="2"/>
            <a:r>
              <a:rPr lang="ko-KR" altLang="en-US" dirty="0"/>
              <a:t>단어가 바뀔 때마다 대문자</a:t>
            </a:r>
            <a:endParaRPr lang="en-US" altLang="ko-KR" dirty="0"/>
          </a:p>
          <a:p>
            <a:pPr lvl="1"/>
            <a:r>
              <a:rPr lang="ko-KR" altLang="en-US" dirty="0"/>
              <a:t>변수</a:t>
            </a:r>
            <a:r>
              <a:rPr lang="en-US" altLang="ko-KR" dirty="0"/>
              <a:t>: </a:t>
            </a:r>
            <a:r>
              <a:rPr lang="ko-KR" altLang="en-US" dirty="0"/>
              <a:t>소문자로 시작</a:t>
            </a:r>
            <a:endParaRPr lang="en-US" altLang="ko-KR" dirty="0"/>
          </a:p>
          <a:p>
            <a:pPr lvl="1"/>
            <a:r>
              <a:rPr lang="ko-KR" altLang="en-US" dirty="0"/>
              <a:t>함수 및 클래스</a:t>
            </a:r>
            <a:r>
              <a:rPr lang="en-US" altLang="ko-KR" dirty="0"/>
              <a:t>: </a:t>
            </a:r>
            <a:r>
              <a:rPr lang="ko-KR" altLang="en-US" dirty="0"/>
              <a:t>대문자로 시작</a:t>
            </a:r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스크립트 변수 선언</a:t>
            </a:r>
          </a:p>
        </p:txBody>
      </p:sp>
    </p:spTree>
    <p:extLst>
      <p:ext uri="{BB962C8B-B14F-4D97-AF65-F5344CB8AC3E}">
        <p14:creationId xmlns:p14="http://schemas.microsoft.com/office/powerpoint/2010/main" val="4198280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디버그 로그 작성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/>
              <a:t>저장</a:t>
            </a:r>
            <a:r>
              <a:rPr lang="en-US" altLang="ko-KR" dirty="0"/>
              <a:t> </a:t>
            </a:r>
            <a:r>
              <a:rPr lang="ko-KR" altLang="en-US" dirty="0"/>
              <a:t>후 프로그램 실행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2439" t="22347" r="58662" b="72848"/>
          <a:stretch/>
        </p:blipFill>
        <p:spPr>
          <a:xfrm>
            <a:off x="457200" y="1412776"/>
            <a:ext cx="5184576" cy="834018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t="54200" r="53937"/>
          <a:stretch/>
        </p:blipFill>
        <p:spPr>
          <a:xfrm>
            <a:off x="457200" y="2852936"/>
            <a:ext cx="6437396" cy="3600400"/>
          </a:xfrm>
          <a:prstGeom prst="rect">
            <a:avLst/>
          </a:prstGeom>
          <a:ln>
            <a:noFill/>
          </a:ln>
          <a:effectLst/>
        </p:spPr>
      </p:pic>
      <p:sp>
        <p:nvSpPr>
          <p:cNvPr id="6" name="사각형: 둥근 모서리 5"/>
          <p:cNvSpPr/>
          <p:nvPr/>
        </p:nvSpPr>
        <p:spPr>
          <a:xfrm>
            <a:off x="457200" y="6286520"/>
            <a:ext cx="658416" cy="184868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29816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콘솔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프로그램 실행 시 디버그 및 다양한 메시지 출력</a:t>
            </a:r>
            <a:endParaRPr lang="en-US" altLang="ko-KR" dirty="0"/>
          </a:p>
          <a:p>
            <a:pPr lvl="1"/>
            <a:r>
              <a:rPr lang="en-US" altLang="ko-KR" dirty="0" err="1"/>
              <a:t>Ctrl+Shift+C</a:t>
            </a:r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/>
              <a:t>옵션</a:t>
            </a:r>
            <a:endParaRPr lang="en-US" altLang="ko-KR" dirty="0"/>
          </a:p>
          <a:p>
            <a:pPr lvl="1"/>
            <a:r>
              <a:rPr lang="en-US" altLang="ko-KR" dirty="0"/>
              <a:t>Clear on Play: </a:t>
            </a:r>
            <a:r>
              <a:rPr lang="ko-KR" altLang="en-US" dirty="0"/>
              <a:t>실행 시 콘솔창을 지우고 다시 기록</a:t>
            </a:r>
            <a:r>
              <a:rPr lang="en-US" altLang="ko-KR" dirty="0"/>
              <a:t>(</a:t>
            </a:r>
            <a:r>
              <a:rPr lang="ko-KR" altLang="en-US" dirty="0"/>
              <a:t>권장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Error Pause: </a:t>
            </a:r>
            <a:r>
              <a:rPr lang="ko-KR" altLang="en-US" dirty="0"/>
              <a:t>에러가 나면 멈춤</a:t>
            </a:r>
            <a:r>
              <a:rPr lang="en-US" altLang="ko-KR" dirty="0"/>
              <a:t>(</a:t>
            </a:r>
            <a:r>
              <a:rPr lang="ko-KR" altLang="en-US" dirty="0"/>
              <a:t>권장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Collapse: </a:t>
            </a:r>
            <a:r>
              <a:rPr lang="ko-KR" altLang="en-US" dirty="0"/>
              <a:t>같은 종류의 에러를 한 번만 표시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5801165" y="2734275"/>
            <a:ext cx="2388890" cy="1282300"/>
            <a:chOff x="5292080" y="2979964"/>
            <a:chExt cx="2388890" cy="1282300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2"/>
            <a:srcRect t="3088" r="68806" b="65749"/>
            <a:stretch/>
          </p:blipFill>
          <p:spPr>
            <a:xfrm>
              <a:off x="5292080" y="2979964"/>
              <a:ext cx="2388890" cy="1282300"/>
            </a:xfrm>
            <a:prstGeom prst="rect">
              <a:avLst/>
            </a:prstGeom>
            <a:ln>
              <a:noFill/>
            </a:ln>
            <a:effectLst/>
          </p:spPr>
        </p:pic>
        <p:sp>
          <p:nvSpPr>
            <p:cNvPr id="5" name="사각형: 둥근 모서리 4"/>
            <p:cNvSpPr/>
            <p:nvPr/>
          </p:nvSpPr>
          <p:spPr>
            <a:xfrm>
              <a:off x="6300191" y="3116904"/>
              <a:ext cx="718229" cy="187769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l="22438" t="22175" r="67324" b="59704"/>
          <a:stretch/>
        </p:blipFill>
        <p:spPr>
          <a:xfrm>
            <a:off x="3059832" y="2097715"/>
            <a:ext cx="2281754" cy="2555421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6243771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Start() / Update()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C9A03A-A8CE-47CA-B14D-588E48C6B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Start()</a:t>
            </a:r>
          </a:p>
          <a:p>
            <a:pPr lvl="1"/>
            <a:r>
              <a:rPr lang="ko-KR" altLang="en-US" dirty="0"/>
              <a:t>스크립트가 연결된 물체가 처음 </a:t>
            </a:r>
            <a:r>
              <a:rPr lang="en-US" altLang="ko-KR" dirty="0"/>
              <a:t>Scene</a:t>
            </a:r>
            <a:r>
              <a:rPr lang="ko-KR" altLang="en-US" dirty="0"/>
              <a:t>에 등장할 때 실행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Update()</a:t>
            </a:r>
          </a:p>
          <a:p>
            <a:pPr lvl="1"/>
            <a:r>
              <a:rPr lang="ko-KR" altLang="en-US" dirty="0"/>
              <a:t>매 프레임마다 실행</a:t>
            </a:r>
            <a:endParaRPr lang="en-US" altLang="ko-KR" dirty="0"/>
          </a:p>
          <a:p>
            <a:pPr lvl="2"/>
            <a:r>
              <a:rPr lang="ko-KR" altLang="en-US" dirty="0"/>
              <a:t>스크립트가 연결된 물체가 활성화되어 있어야 함</a:t>
            </a:r>
          </a:p>
        </p:txBody>
      </p:sp>
    </p:spTree>
    <p:extLst>
      <p:ext uri="{BB962C8B-B14F-4D97-AF65-F5344CB8AC3E}">
        <p14:creationId xmlns:p14="http://schemas.microsoft.com/office/powerpoint/2010/main" val="1582799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유니티의 기초 개념들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스크립트 코딩 시작하기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키보드와</a:t>
            </a:r>
            <a:r>
              <a:rPr lang="en-US" altLang="ko-KR" dirty="0"/>
              <a:t> </a:t>
            </a:r>
            <a:r>
              <a:rPr lang="ko-KR" altLang="en-US" dirty="0"/>
              <a:t>마우스로 입력 받기</a:t>
            </a:r>
          </a:p>
        </p:txBody>
      </p:sp>
    </p:spTree>
    <p:extLst>
      <p:ext uri="{BB962C8B-B14F-4D97-AF65-F5344CB8AC3E}">
        <p14:creationId xmlns:p14="http://schemas.microsoft.com/office/powerpoint/2010/main" val="4330437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Start() / Update() </a:t>
            </a:r>
            <a:r>
              <a:rPr lang="ko-KR" altLang="en-US" dirty="0"/>
              <a:t>예제 코드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9288" t="8925" r="61025" b="61203"/>
          <a:stretch/>
        </p:blipFill>
        <p:spPr>
          <a:xfrm>
            <a:off x="4777675" y="1343145"/>
            <a:ext cx="3723415" cy="3574478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19288" t="8925" r="61025" b="61203"/>
          <a:stretch/>
        </p:blipFill>
        <p:spPr>
          <a:xfrm>
            <a:off x="683568" y="1340768"/>
            <a:ext cx="3723415" cy="3574478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/>
          <a:srcRect l="22438" t="22077" r="58662" b="68670"/>
          <a:stretch/>
        </p:blipFill>
        <p:spPr>
          <a:xfrm>
            <a:off x="683569" y="5240390"/>
            <a:ext cx="3564661" cy="1104153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4248230" y="6067544"/>
            <a:ext cx="702436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ko-KR" altLang="en-US" sz="1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맑은 고딕" panose="020B0503020000020004" pitchFamily="50" charset="-127"/>
              </a:rPr>
              <a:t>보너스</a:t>
            </a:r>
            <a:r>
              <a:rPr lang="en-US" altLang="ko-KR" sz="1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맑은 고딕" panose="020B0503020000020004" pitchFamily="50" charset="-127"/>
              </a:rPr>
              <a:t>!</a:t>
            </a:r>
            <a:endParaRPr lang="ko-KR" altLang="en-US" sz="1200" b="1" dirty="0" err="1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3057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Debug.Log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매개변수로 들어간 값을 콘솔에 출력</a:t>
            </a:r>
            <a:endParaRPr lang="en-US" altLang="ko-KR" dirty="0"/>
          </a:p>
          <a:p>
            <a:pPr lvl="1"/>
            <a:r>
              <a:rPr lang="ko-KR" altLang="en-US" dirty="0"/>
              <a:t>문자열</a:t>
            </a:r>
            <a:r>
              <a:rPr lang="en-US" altLang="ko-KR" dirty="0"/>
              <a:t>, </a:t>
            </a:r>
            <a:r>
              <a:rPr lang="ko-KR" altLang="en-US" dirty="0"/>
              <a:t>숫자</a:t>
            </a:r>
            <a:r>
              <a:rPr lang="en-US" altLang="ko-KR" dirty="0"/>
              <a:t> </a:t>
            </a:r>
            <a:r>
              <a:rPr lang="ko-KR" altLang="en-US" dirty="0"/>
              <a:t>등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활용 예시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B436B00-D4A3-4933-B595-AD955AFA8B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63" t="17639" r="58662" b="48755"/>
          <a:stretch/>
        </p:blipFill>
        <p:spPr>
          <a:xfrm>
            <a:off x="4993380" y="2492896"/>
            <a:ext cx="3467052" cy="3600400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69862C4-9522-4F02-9F9D-F8C83853BB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63" t="17639" r="58662" b="57468"/>
          <a:stretch/>
        </p:blipFill>
        <p:spPr>
          <a:xfrm>
            <a:off x="893071" y="3426333"/>
            <a:ext cx="3467052" cy="2666963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494676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오류와 디버그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2438" t="22179" r="58662" b="68669"/>
          <a:stretch/>
        </p:blipFill>
        <p:spPr>
          <a:xfrm>
            <a:off x="611560" y="2132856"/>
            <a:ext cx="4752528" cy="1456003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sp>
        <p:nvSpPr>
          <p:cNvPr id="5" name="사각형: 둥근 모서리 4"/>
          <p:cNvSpPr/>
          <p:nvPr/>
        </p:nvSpPr>
        <p:spPr>
          <a:xfrm>
            <a:off x="1715744" y="3076981"/>
            <a:ext cx="338372" cy="195246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t="98200" r="67325"/>
          <a:stretch/>
        </p:blipFill>
        <p:spPr>
          <a:xfrm>
            <a:off x="613471" y="4034191"/>
            <a:ext cx="7918969" cy="245451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rcRect t="2751" r="20851" b="83250"/>
          <a:stretch/>
        </p:blipFill>
        <p:spPr>
          <a:xfrm>
            <a:off x="612515" y="4724974"/>
            <a:ext cx="7920880" cy="752798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4421172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키보드와</a:t>
            </a:r>
            <a:r>
              <a:rPr lang="en-US" altLang="ko-KR" dirty="0"/>
              <a:t> </a:t>
            </a:r>
            <a:r>
              <a:rPr lang="ko-KR" altLang="en-US" dirty="0"/>
              <a:t>마우스로 입력 받기</a:t>
            </a:r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8910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558C81-843E-4169-8BC4-8DE4FB00F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490" y="203200"/>
            <a:ext cx="8229600" cy="796908"/>
          </a:xfrm>
        </p:spPr>
        <p:txBody>
          <a:bodyPr>
            <a:noAutofit/>
          </a:bodyPr>
          <a:lstStyle/>
          <a:p>
            <a:r>
              <a:rPr lang="en-US" altLang="ko-KR" sz="2800" dirty="0"/>
              <a:t>[Edit] </a:t>
            </a:r>
            <a:r>
              <a:rPr lang="en-US" altLang="ko-KR" sz="2800" dirty="0">
                <a:sym typeface="Wingdings" panose="05000000000000000000" pitchFamily="2" charset="2"/>
              </a:rPr>
              <a:t> [Project Settings]  [Input Manager]</a:t>
            </a:r>
            <a:endParaRPr lang="ko-KR" altLang="en-US" sz="2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6204D6-28E2-4CCE-866E-927ED7B11F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mouse 0</a:t>
            </a:r>
          </a:p>
          <a:p>
            <a:pPr lvl="1"/>
            <a:r>
              <a:rPr lang="ko-KR" altLang="en-US" dirty="0"/>
              <a:t>왼쪽 버튼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mouse 1</a:t>
            </a:r>
          </a:p>
          <a:p>
            <a:pPr lvl="1"/>
            <a:r>
              <a:rPr lang="ko-KR" altLang="en-US" dirty="0"/>
              <a:t>오른쪽 버튼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mouse 2</a:t>
            </a:r>
          </a:p>
          <a:p>
            <a:pPr lvl="1"/>
            <a:r>
              <a:rPr lang="ko-KR" altLang="en-US" dirty="0"/>
              <a:t>가운데 버튼</a:t>
            </a:r>
            <a:r>
              <a:rPr lang="en-US" altLang="ko-KR" dirty="0"/>
              <a:t>(</a:t>
            </a:r>
            <a:r>
              <a:rPr lang="ko-KR" altLang="en-US" dirty="0"/>
              <a:t>휠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E0994DB-162C-4397-98DB-807F558AE5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6878"/>
          <a:stretch/>
        </p:blipFill>
        <p:spPr>
          <a:xfrm>
            <a:off x="3563884" y="1258308"/>
            <a:ext cx="5472612" cy="519864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F2E79DF-9DE3-4928-81B0-8D49122DBD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6878"/>
          <a:stretch/>
        </p:blipFill>
        <p:spPr>
          <a:xfrm>
            <a:off x="3563883" y="1258308"/>
            <a:ext cx="5472612" cy="519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418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Update()</a:t>
            </a:r>
            <a:r>
              <a:rPr lang="ko-KR" altLang="en-US" dirty="0"/>
              <a:t>에서 처리</a:t>
            </a:r>
            <a:endParaRPr lang="en-US" altLang="ko-KR" dirty="0"/>
          </a:p>
          <a:p>
            <a:pPr lvl="1"/>
            <a:r>
              <a:rPr lang="ko-KR" altLang="en-US" dirty="0"/>
              <a:t>매 프레임마다 언제 키를 누르더라도 대응 가능하도록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Input </a:t>
            </a:r>
            <a:r>
              <a:rPr lang="ko-KR" altLang="en-US" dirty="0"/>
              <a:t>클래스</a:t>
            </a:r>
            <a:endParaRPr lang="en-US" altLang="ko-KR" dirty="0"/>
          </a:p>
          <a:p>
            <a:pPr lvl="1"/>
            <a:r>
              <a:rPr lang="ko-KR" altLang="en-US" dirty="0"/>
              <a:t>사용자의 키 입력을 판정하는 클래스</a:t>
            </a:r>
            <a:endParaRPr lang="en-US" altLang="ko-KR" dirty="0"/>
          </a:p>
          <a:p>
            <a:pPr lvl="2"/>
            <a:r>
              <a:rPr lang="en-US" altLang="ko-KR" dirty="0" err="1"/>
              <a:t>Input.GetAxis</a:t>
            </a:r>
            <a:r>
              <a:rPr lang="en-US" altLang="ko-KR" dirty="0"/>
              <a:t>(“Horizontal”): </a:t>
            </a:r>
            <a:r>
              <a:rPr lang="ko-KR" altLang="en-US" dirty="0"/>
              <a:t>좌우 </a:t>
            </a:r>
            <a:r>
              <a:rPr lang="ko-KR" altLang="en-US" dirty="0" err="1"/>
              <a:t>이동키의</a:t>
            </a:r>
            <a:r>
              <a:rPr lang="ko-KR" altLang="en-US" dirty="0"/>
              <a:t> 이동 방향</a:t>
            </a:r>
          </a:p>
          <a:p>
            <a:pPr lvl="2"/>
            <a:r>
              <a:rPr lang="en-US" altLang="ko-KR" dirty="0" err="1"/>
              <a:t>Input.GetAxis</a:t>
            </a:r>
            <a:r>
              <a:rPr lang="en-US" altLang="ko-KR" dirty="0"/>
              <a:t>(“Vertical”): </a:t>
            </a:r>
            <a:r>
              <a:rPr lang="ko-KR" altLang="en-US" dirty="0"/>
              <a:t>앞뒤 </a:t>
            </a:r>
            <a:r>
              <a:rPr lang="ko-KR" altLang="en-US" dirty="0" err="1"/>
              <a:t>이동키의</a:t>
            </a:r>
            <a:r>
              <a:rPr lang="ko-KR" altLang="en-US" dirty="0"/>
              <a:t> 이동 방향</a:t>
            </a:r>
          </a:p>
          <a:p>
            <a:pPr lvl="2"/>
            <a:r>
              <a:rPr lang="en-US" altLang="ko-KR" dirty="0" err="1"/>
              <a:t>Input.GetKeyDown</a:t>
            </a:r>
            <a:r>
              <a:rPr lang="en-US" altLang="ko-KR" dirty="0"/>
              <a:t>(): </a:t>
            </a:r>
            <a:r>
              <a:rPr lang="ko-KR" altLang="en-US" dirty="0"/>
              <a:t>특정한 키를 </a:t>
            </a:r>
            <a:r>
              <a:rPr lang="ko-KR" altLang="en-US" dirty="0" err="1"/>
              <a:t>눌렀는</a:t>
            </a:r>
            <a:r>
              <a:rPr lang="ko-KR" altLang="en-US" dirty="0"/>
              <a:t> 지 여부</a:t>
            </a:r>
          </a:p>
          <a:p>
            <a:pPr lvl="2"/>
            <a:r>
              <a:rPr lang="en-US" altLang="ko-KR" dirty="0" err="1"/>
              <a:t>Input.GetButtonDown</a:t>
            </a:r>
            <a:r>
              <a:rPr lang="en-US" altLang="ko-KR" dirty="0"/>
              <a:t>(): </a:t>
            </a:r>
            <a:r>
              <a:rPr lang="ko-KR" altLang="en-US" dirty="0"/>
              <a:t>특정한 키나 버튼을 </a:t>
            </a:r>
            <a:r>
              <a:rPr lang="ko-KR" altLang="en-US" dirty="0" err="1"/>
              <a:t>눌렀는</a:t>
            </a:r>
            <a:r>
              <a:rPr lang="ko-KR" altLang="en-US" dirty="0"/>
              <a:t> 지 여부</a:t>
            </a:r>
          </a:p>
          <a:p>
            <a:pPr lvl="2"/>
            <a:r>
              <a:rPr lang="en-US" altLang="ko-KR" dirty="0" err="1"/>
              <a:t>Input.GetMouseButtonDown</a:t>
            </a:r>
            <a:r>
              <a:rPr lang="en-US" altLang="ko-KR" dirty="0"/>
              <a:t>(): </a:t>
            </a:r>
            <a:r>
              <a:rPr lang="ko-KR" altLang="en-US" dirty="0"/>
              <a:t>마우스버튼을 </a:t>
            </a:r>
            <a:r>
              <a:rPr lang="ko-KR" altLang="en-US" dirty="0" err="1"/>
              <a:t>눌렀는</a:t>
            </a:r>
            <a:r>
              <a:rPr lang="ko-KR" altLang="en-US" dirty="0"/>
              <a:t> 지 여부</a:t>
            </a:r>
          </a:p>
          <a:p>
            <a:pPr lvl="2"/>
            <a:r>
              <a:rPr lang="en-US" altLang="ko-KR" dirty="0" err="1"/>
              <a:t>Input.GetTouch</a:t>
            </a:r>
            <a:r>
              <a:rPr lang="en-US" altLang="ko-KR" dirty="0"/>
              <a:t>(): </a:t>
            </a:r>
            <a:r>
              <a:rPr lang="ko-KR" altLang="en-US" dirty="0"/>
              <a:t>터치스크린 화면을 </a:t>
            </a:r>
            <a:r>
              <a:rPr lang="ko-KR" altLang="en-US" dirty="0" err="1"/>
              <a:t>눌렀는</a:t>
            </a:r>
            <a:r>
              <a:rPr lang="ko-KR" altLang="en-US" dirty="0"/>
              <a:t> 지 여부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키 입력 처리</a:t>
            </a:r>
          </a:p>
        </p:txBody>
      </p:sp>
    </p:spTree>
    <p:extLst>
      <p:ext uri="{BB962C8B-B14F-4D97-AF65-F5344CB8AC3E}">
        <p14:creationId xmlns:p14="http://schemas.microsoft.com/office/powerpoint/2010/main" val="14765256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Input.GetAxis</a:t>
            </a:r>
            <a:r>
              <a:rPr lang="en-US" altLang="ko-KR" dirty="0"/>
              <a:t>()</a:t>
            </a:r>
          </a:p>
          <a:p>
            <a:pPr lvl="1"/>
            <a:r>
              <a:rPr lang="ko-KR" altLang="en-US" dirty="0"/>
              <a:t>입력장치</a:t>
            </a:r>
            <a:r>
              <a:rPr lang="en-US" altLang="ko-KR" dirty="0"/>
              <a:t>(</a:t>
            </a:r>
            <a:r>
              <a:rPr lang="ko-KR" altLang="en-US" dirty="0"/>
              <a:t>키보드</a:t>
            </a:r>
            <a:r>
              <a:rPr lang="en-US" altLang="ko-KR" dirty="0"/>
              <a:t>, </a:t>
            </a:r>
            <a:r>
              <a:rPr lang="ko-KR" altLang="en-US" dirty="0"/>
              <a:t>마우스</a:t>
            </a:r>
            <a:r>
              <a:rPr lang="en-US" altLang="ko-KR" dirty="0"/>
              <a:t>, </a:t>
            </a:r>
            <a:r>
              <a:rPr lang="ko-KR" altLang="en-US" dirty="0"/>
              <a:t>조이스틱</a:t>
            </a:r>
            <a:r>
              <a:rPr lang="en-US" altLang="ko-KR" dirty="0"/>
              <a:t>)</a:t>
            </a:r>
            <a:r>
              <a:rPr lang="ko-KR" altLang="en-US" dirty="0"/>
              <a:t>가 눌려진 해당 방향을 </a:t>
            </a:r>
            <a:r>
              <a:rPr lang="en-US" altLang="ko-KR" dirty="0"/>
              <a:t>-1, 0, 1 </a:t>
            </a:r>
            <a:r>
              <a:rPr lang="ko-KR" altLang="en-US" dirty="0"/>
              <a:t>로</a:t>
            </a:r>
            <a:r>
              <a:rPr lang="en-US" altLang="ko-KR" dirty="0"/>
              <a:t> </a:t>
            </a:r>
            <a:r>
              <a:rPr lang="ko-KR" altLang="en-US" dirty="0"/>
              <a:t>알려줌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Input.GetAxis</a:t>
            </a:r>
            <a:r>
              <a:rPr lang="en-US" altLang="ko-KR" dirty="0"/>
              <a:t>(“Horizontal”);</a:t>
            </a:r>
          </a:p>
          <a:p>
            <a:pPr lvl="1"/>
            <a:r>
              <a:rPr lang="en-US" altLang="ko-KR" dirty="0"/>
              <a:t>“a” </a:t>
            </a:r>
            <a:r>
              <a:rPr lang="en-US" altLang="ko-KR" dirty="0">
                <a:sym typeface="Wingdings" panose="05000000000000000000" pitchFamily="2" charset="2"/>
              </a:rPr>
              <a:t> -1, “d”  1</a:t>
            </a:r>
            <a:endParaRPr lang="en-US" altLang="ko-KR" dirty="0"/>
          </a:p>
          <a:p>
            <a:r>
              <a:rPr lang="en-US" altLang="ko-KR" dirty="0" err="1"/>
              <a:t>Input.GetAxis</a:t>
            </a:r>
            <a:r>
              <a:rPr lang="en-US" altLang="ko-KR" dirty="0"/>
              <a:t>(“Vertical”);</a:t>
            </a:r>
          </a:p>
          <a:p>
            <a:pPr lvl="1"/>
            <a:r>
              <a:rPr lang="en-US" altLang="ko-KR" dirty="0"/>
              <a:t>“w” </a:t>
            </a:r>
            <a:r>
              <a:rPr lang="en-US" altLang="ko-KR">
                <a:sym typeface="Wingdings" panose="05000000000000000000" pitchFamily="2" charset="2"/>
              </a:rPr>
              <a:t> 1</a:t>
            </a:r>
            <a:r>
              <a:rPr lang="en-US" altLang="ko-KR" dirty="0">
                <a:sym typeface="Wingdings" panose="05000000000000000000" pitchFamily="2" charset="2"/>
              </a:rPr>
              <a:t>, “s” </a:t>
            </a:r>
            <a:r>
              <a:rPr lang="en-US" altLang="ko-KR">
                <a:sym typeface="Wingdings" panose="05000000000000000000" pitchFamily="2" charset="2"/>
              </a:rPr>
              <a:t> -1</a:t>
            </a:r>
            <a:endParaRPr lang="en-US" altLang="ko-KR" dirty="0">
              <a:sym typeface="Wingdings" panose="05000000000000000000" pitchFamily="2" charset="2"/>
            </a:endParaRPr>
          </a:p>
          <a:p>
            <a:pPr lvl="3"/>
            <a:endParaRPr lang="en-US" altLang="ko-KR" dirty="0">
              <a:sym typeface="Wingdings" panose="05000000000000000000" pitchFamily="2" charset="2"/>
            </a:endParaRPr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수평</a:t>
            </a:r>
            <a:r>
              <a:rPr lang="en-US" altLang="ko-KR" dirty="0"/>
              <a:t>/</a:t>
            </a:r>
            <a:r>
              <a:rPr lang="ko-KR" altLang="en-US" dirty="0"/>
              <a:t>수직 이동 키 처리</a:t>
            </a:r>
          </a:p>
        </p:txBody>
      </p:sp>
    </p:spTree>
    <p:extLst>
      <p:ext uri="{BB962C8B-B14F-4D97-AF65-F5344CB8AC3E}">
        <p14:creationId xmlns:p14="http://schemas.microsoft.com/office/powerpoint/2010/main" val="22976307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Input.GetKey</a:t>
            </a:r>
            <a:r>
              <a:rPr lang="en-US" altLang="ko-KR" dirty="0"/>
              <a:t>(KEYCODE)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키보드의 특정 키가 눌렸는 지 판정</a:t>
            </a:r>
            <a:r>
              <a:rPr lang="en-US" altLang="ko-KR" dirty="0"/>
              <a:t>(True/False)</a:t>
            </a:r>
            <a:endParaRPr lang="ko-KR" altLang="en-US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9936248"/>
              </p:ext>
            </p:extLst>
          </p:nvPr>
        </p:nvGraphicFramePr>
        <p:xfrm>
          <a:off x="527335" y="2132856"/>
          <a:ext cx="8089329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7003">
                  <a:extLst>
                    <a:ext uri="{9D8B030D-6E8A-4147-A177-3AD203B41FA5}">
                      <a16:colId xmlns:a16="http://schemas.microsoft.com/office/drawing/2014/main" val="2294950891"/>
                    </a:ext>
                  </a:extLst>
                </a:gridCol>
                <a:gridCol w="1406843">
                  <a:extLst>
                    <a:ext uri="{9D8B030D-6E8A-4147-A177-3AD203B41FA5}">
                      <a16:colId xmlns:a16="http://schemas.microsoft.com/office/drawing/2014/main" val="1498615277"/>
                    </a:ext>
                  </a:extLst>
                </a:gridCol>
                <a:gridCol w="2529078">
                  <a:extLst>
                    <a:ext uri="{9D8B030D-6E8A-4147-A177-3AD203B41FA5}">
                      <a16:colId xmlns:a16="http://schemas.microsoft.com/office/drawing/2014/main" val="1517779793"/>
                    </a:ext>
                  </a:extLst>
                </a:gridCol>
                <a:gridCol w="1716405">
                  <a:extLst>
                    <a:ext uri="{9D8B030D-6E8A-4147-A177-3AD203B41FA5}">
                      <a16:colId xmlns:a16="http://schemas.microsoft.com/office/drawing/2014/main" val="32946450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KEYCODE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aseline="0" dirty="0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KEYCODE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aseline="0" dirty="0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90263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err="1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KeyCode.Space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aseline="0" dirty="0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스페이스바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err="1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KeyCode.X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8911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err="1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KeyCode.Return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aseline="0" dirty="0" err="1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엔터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err="1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KeyCode.S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S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63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err="1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KeyCode.UpArrow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latinLnBrk="1"/>
                      <a:r>
                        <a:rPr lang="ko-KR" altLang="en-US" baseline="0" dirty="0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화살표 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err="1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KeyCode.LeftShift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aseline="0" dirty="0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왼쪽 </a:t>
                      </a:r>
                      <a:r>
                        <a:rPr lang="ko-KR" altLang="en-US" baseline="0" dirty="0" err="1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쉬프트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0552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err="1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KeyCode.DownArrow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err="1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KeyCode.RightShift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aseline="0" dirty="0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오른쪽 </a:t>
                      </a:r>
                      <a:r>
                        <a:rPr lang="ko-KR" altLang="en-US" baseline="0" dirty="0" err="1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쉬프트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4890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err="1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KeyCode.LeftArrow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err="1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KeyCode.LeftControl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aseline="0" dirty="0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왼쪽 컨트롤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4172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err="1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KeyCode.RightArrow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err="1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KeyCode.RightControl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aseline="0" dirty="0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오른쪽 컨트롤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56926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err="1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KeyCode.Escape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ESC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KeyCode.Alpha1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1(!)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030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err="1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KeyCode.BackSpace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aseline="0" dirty="0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백스페이스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KeyCode.F1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>
                          <a:latin typeface="Trebuchet MS" panose="020B0603020202020204" pitchFamily="34" charset="0"/>
                          <a:ea typeface="맑은 고딕" panose="020B0503020000020004" pitchFamily="50" charset="-127"/>
                        </a:rPr>
                        <a:t>F1</a:t>
                      </a:r>
                      <a:endParaRPr lang="ko-KR" altLang="en-US" baseline="0" dirty="0">
                        <a:latin typeface="Trebuchet MS" panose="020B0603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13107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17123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입력</a:t>
            </a:r>
            <a:r>
              <a:rPr lang="en-US" altLang="ko-KR" dirty="0"/>
              <a:t> </a:t>
            </a:r>
            <a:r>
              <a:rPr lang="ko-KR" altLang="en-US" dirty="0"/>
              <a:t>예제</a:t>
            </a:r>
            <a:r>
              <a:rPr lang="en-US" altLang="ko-KR" dirty="0"/>
              <a:t>, </a:t>
            </a:r>
            <a:r>
              <a:rPr lang="en-US" altLang="ko-KR" dirty="0" err="1"/>
              <a:t>test.cs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2438" t="20725" r="60237" b="71615"/>
          <a:stretch/>
        </p:blipFill>
        <p:spPr>
          <a:xfrm>
            <a:off x="1554626" y="1818510"/>
            <a:ext cx="5663323" cy="1584176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22438" t="26614" r="60237" b="65728"/>
          <a:stretch/>
        </p:blipFill>
        <p:spPr>
          <a:xfrm>
            <a:off x="1554627" y="4221088"/>
            <a:ext cx="5663323" cy="1584176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861772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기타 키보드 입력 판정 함수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Input.GetKeyDown</a:t>
            </a:r>
            <a:r>
              <a:rPr lang="en-US" altLang="ko-KR" dirty="0"/>
              <a:t>(KEYCODE)</a:t>
            </a:r>
          </a:p>
          <a:p>
            <a:pPr lvl="1"/>
            <a:r>
              <a:rPr lang="ko-KR" altLang="en-US" dirty="0"/>
              <a:t>특정 키가 눌린</a:t>
            </a:r>
            <a:r>
              <a:rPr lang="en-US" altLang="ko-KR" dirty="0"/>
              <a:t>(</a:t>
            </a:r>
            <a:r>
              <a:rPr lang="en-US" altLang="ko-KR" dirty="0" err="1"/>
              <a:t>KeyDown</a:t>
            </a:r>
            <a:r>
              <a:rPr lang="en-US" altLang="ko-KR" dirty="0"/>
              <a:t>)</a:t>
            </a:r>
            <a:r>
              <a:rPr lang="ko-KR" altLang="en-US" dirty="0"/>
              <a:t> 순간에만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Input.GetKeyUp</a:t>
            </a:r>
            <a:r>
              <a:rPr lang="en-US" altLang="ko-KR" dirty="0"/>
              <a:t>(KEYCODE)</a:t>
            </a:r>
          </a:p>
          <a:p>
            <a:pPr lvl="1"/>
            <a:r>
              <a:rPr lang="ko-KR" altLang="en-US" dirty="0"/>
              <a:t>특정 키에서 손가락이 떨어진</a:t>
            </a:r>
            <a:r>
              <a:rPr lang="en-US" altLang="ko-KR" dirty="0"/>
              <a:t>(</a:t>
            </a:r>
            <a:r>
              <a:rPr lang="en-US" altLang="ko-KR" dirty="0" err="1"/>
              <a:t>KeyUp</a:t>
            </a:r>
            <a:r>
              <a:rPr lang="en-US" altLang="ko-KR" dirty="0"/>
              <a:t>)</a:t>
            </a:r>
            <a:r>
              <a:rPr lang="ko-KR" altLang="en-US" dirty="0"/>
              <a:t> 순간에만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Input.anyKeyDown</a:t>
            </a:r>
            <a:endParaRPr lang="en-US" altLang="ko-KR" dirty="0"/>
          </a:p>
          <a:p>
            <a:pPr lvl="1"/>
            <a:r>
              <a:rPr lang="ko-KR" altLang="en-US" dirty="0"/>
              <a:t>아무 키나 눌린 순간에만</a:t>
            </a:r>
          </a:p>
        </p:txBody>
      </p:sp>
    </p:spTree>
    <p:extLst>
      <p:ext uri="{BB962C8B-B14F-4D97-AF65-F5344CB8AC3E}">
        <p14:creationId xmlns:p14="http://schemas.microsoft.com/office/powerpoint/2010/main" val="973512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유니티의 기초 개념들</a:t>
            </a:r>
            <a:endParaRPr lang="en-US" altLang="ko-KR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50978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Input.GetMouseButton</a:t>
            </a:r>
            <a:r>
              <a:rPr lang="en-US" altLang="ko-KR" dirty="0"/>
              <a:t>(BUTTON)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BUTTON</a:t>
            </a:r>
          </a:p>
          <a:p>
            <a:pPr lvl="1"/>
            <a:r>
              <a:rPr lang="en-US" altLang="ko-KR" dirty="0"/>
              <a:t>0: </a:t>
            </a:r>
            <a:r>
              <a:rPr lang="ko-KR" altLang="en-US" dirty="0"/>
              <a:t>왼쪽 버튼</a:t>
            </a:r>
            <a:endParaRPr lang="en-US" altLang="ko-KR" dirty="0"/>
          </a:p>
          <a:p>
            <a:pPr lvl="1"/>
            <a:r>
              <a:rPr lang="en-US" altLang="ko-KR" dirty="0"/>
              <a:t>1: </a:t>
            </a:r>
            <a:r>
              <a:rPr lang="ko-KR" altLang="en-US" dirty="0"/>
              <a:t>오른쪽 버튼</a:t>
            </a:r>
            <a:endParaRPr lang="en-US" altLang="ko-KR" dirty="0"/>
          </a:p>
          <a:p>
            <a:pPr lvl="1"/>
            <a:r>
              <a:rPr lang="en-US" altLang="ko-KR" dirty="0"/>
              <a:t>2: </a:t>
            </a:r>
            <a:r>
              <a:rPr lang="ko-KR" altLang="en-US" dirty="0"/>
              <a:t>휠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Input.GetMouseButtonDown</a:t>
            </a:r>
            <a:r>
              <a:rPr lang="en-US" altLang="ko-KR" dirty="0"/>
              <a:t>()</a:t>
            </a:r>
          </a:p>
          <a:p>
            <a:r>
              <a:rPr lang="en-US" altLang="ko-KR" dirty="0" err="1"/>
              <a:t>Input.GetMouseButtonUp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2438" t="26670" r="53937" b="59715"/>
          <a:stretch/>
        </p:blipFill>
        <p:spPr>
          <a:xfrm>
            <a:off x="2728353" y="2831431"/>
            <a:ext cx="5896051" cy="2149643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115856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Input.</a:t>
            </a:r>
            <a:r>
              <a:rPr lang="en-US" altLang="ko-KR" dirty="0" err="1">
                <a:solidFill>
                  <a:srgbClr val="C00000"/>
                </a:solidFill>
              </a:rPr>
              <a:t>m</a:t>
            </a:r>
            <a:r>
              <a:rPr lang="en-US" altLang="ko-KR" dirty="0" err="1"/>
              <a:t>ousePosition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현재</a:t>
            </a:r>
            <a:r>
              <a:rPr lang="en-US" altLang="ko-KR"/>
              <a:t> </a:t>
            </a:r>
            <a:r>
              <a:rPr lang="ko-KR" altLang="en-US" dirty="0"/>
              <a:t>마우스 포인터의 위치를 반환</a:t>
            </a:r>
            <a:endParaRPr lang="en-US" altLang="ko-KR" dirty="0"/>
          </a:p>
          <a:p>
            <a:pPr lvl="1"/>
            <a:r>
              <a:rPr lang="ko-KR" altLang="en-US" dirty="0"/>
              <a:t>화면 왼쪽 아래 구석의 좌표가 </a:t>
            </a:r>
            <a:r>
              <a:rPr lang="en-US" altLang="ko-KR" dirty="0"/>
              <a:t>(0, 0)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2438" t="26687" r="60237" b="59957"/>
          <a:stretch/>
        </p:blipFill>
        <p:spPr>
          <a:xfrm>
            <a:off x="1782378" y="2587641"/>
            <a:ext cx="5207824" cy="2539974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4893122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해야 할 일</a:t>
            </a:r>
            <a:endParaRPr lang="en-US" altLang="ko-KR" dirty="0"/>
          </a:p>
          <a:p>
            <a:pPr lvl="1"/>
            <a:r>
              <a:rPr lang="en-US" altLang="ko-KR" dirty="0"/>
              <a:t>‘U’ </a:t>
            </a:r>
            <a:r>
              <a:rPr lang="ko-KR" altLang="en-US" dirty="0"/>
              <a:t>키를 눌렀다 떼는 순간의 마우스 커서 위치를 콘솔 출력</a:t>
            </a:r>
            <a:endParaRPr lang="en-US" altLang="ko-KR" dirty="0"/>
          </a:p>
          <a:p>
            <a:pPr lvl="1"/>
            <a:r>
              <a:rPr lang="ko-KR" altLang="en-US" dirty="0"/>
              <a:t>스페이스바가 눌려지는 순간마다 </a:t>
            </a:r>
            <a:r>
              <a:rPr lang="en-US" altLang="ko-KR" dirty="0"/>
              <a:t>0</a:t>
            </a:r>
            <a:r>
              <a:rPr lang="ko-KR" altLang="en-US" dirty="0"/>
              <a:t>부터 </a:t>
            </a:r>
            <a:r>
              <a:rPr lang="en-US" altLang="ko-KR" dirty="0"/>
              <a:t>1</a:t>
            </a:r>
            <a:r>
              <a:rPr lang="ko-KR" altLang="en-US" dirty="0"/>
              <a:t>씩 증가한 값을 콘솔 출력</a:t>
            </a:r>
            <a:endParaRPr lang="en-US" altLang="ko-KR" dirty="0"/>
          </a:p>
          <a:p>
            <a:pPr lvl="2"/>
            <a:r>
              <a:rPr lang="ko-KR" altLang="en-US" dirty="0"/>
              <a:t>출력 예</a:t>
            </a:r>
            <a:r>
              <a:rPr lang="en-US" altLang="ko-KR" dirty="0"/>
              <a:t>) ‘Space 35’</a:t>
            </a:r>
          </a:p>
          <a:p>
            <a:pPr lvl="2"/>
            <a:r>
              <a:rPr lang="ko-KR" altLang="en-US" dirty="0"/>
              <a:t>누르고 있을 땐 증가하지 않음</a:t>
            </a:r>
            <a:endParaRPr lang="en-US" altLang="ko-KR" dirty="0"/>
          </a:p>
          <a:p>
            <a:pPr lvl="1"/>
            <a:r>
              <a:rPr lang="ko-KR" altLang="en-US" dirty="0"/>
              <a:t>마우스 오른쪽 버튼이 눌려지는 순간마다 위의 값을 </a:t>
            </a:r>
            <a:r>
              <a:rPr lang="en-US" altLang="ko-KR" dirty="0"/>
              <a:t>1</a:t>
            </a:r>
            <a:r>
              <a:rPr lang="ko-KR" altLang="en-US" dirty="0"/>
              <a:t>씩 감소시킨 값을 콘솔 출력</a:t>
            </a:r>
            <a:endParaRPr lang="en-US" altLang="ko-KR" dirty="0"/>
          </a:p>
          <a:p>
            <a:pPr lvl="2"/>
            <a:r>
              <a:rPr lang="ko-KR" altLang="en-US" dirty="0"/>
              <a:t>출력 예</a:t>
            </a:r>
            <a:r>
              <a:rPr lang="en-US" altLang="ko-KR" dirty="0"/>
              <a:t>) ‘Mouse 34’</a:t>
            </a:r>
          </a:p>
          <a:p>
            <a:pPr lvl="2"/>
            <a:r>
              <a:rPr lang="ko-KR" altLang="en-US" dirty="0"/>
              <a:t>누르고 있을 </a:t>
            </a:r>
            <a:r>
              <a:rPr lang="ko-KR" altLang="en-US"/>
              <a:t>땐 감소하지 </a:t>
            </a:r>
            <a:r>
              <a:rPr lang="ko-KR" altLang="en-US" dirty="0"/>
              <a:t>않음</a:t>
            </a:r>
            <a:endParaRPr lang="en-US" altLang="ko-KR" dirty="0"/>
          </a:p>
          <a:p>
            <a:pPr lvl="1"/>
            <a:r>
              <a:rPr lang="ko-KR" altLang="en-US" dirty="0"/>
              <a:t>스크립트는 아무 물체에나 연결해도 됨</a:t>
            </a:r>
            <a:endParaRPr lang="en-US" altLang="ko-KR" dirty="0"/>
          </a:p>
          <a:p>
            <a:pPr lvl="2"/>
            <a:r>
              <a:rPr lang="en-US" altLang="ko-KR" dirty="0"/>
              <a:t>Main Camera, Directional Light, Cube, …</a:t>
            </a:r>
          </a:p>
          <a:p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</a:t>
            </a:r>
            <a:r>
              <a:rPr lang="en-US" altLang="ko-KR" dirty="0"/>
              <a:t>#2: </a:t>
            </a:r>
            <a:r>
              <a:rPr lang="ko-KR" altLang="en-US" dirty="0"/>
              <a:t>키보드</a:t>
            </a:r>
            <a:r>
              <a:rPr lang="en-US" altLang="ko-KR" dirty="0"/>
              <a:t>/</a:t>
            </a:r>
            <a:r>
              <a:rPr lang="ko-KR" altLang="en-US" dirty="0"/>
              <a:t> 마우스 입력</a:t>
            </a:r>
          </a:p>
        </p:txBody>
      </p:sp>
    </p:spTree>
    <p:extLst>
      <p:ext uri="{BB962C8B-B14F-4D97-AF65-F5344CB8AC3E}">
        <p14:creationId xmlns:p14="http://schemas.microsoft.com/office/powerpoint/2010/main" val="9658781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스마트리드에 업로드</a:t>
            </a:r>
            <a:endParaRPr lang="en-US" altLang="ko-KR" dirty="0"/>
          </a:p>
          <a:p>
            <a:pPr lvl="1"/>
            <a:r>
              <a:rPr lang="ko-KR" altLang="en-US" dirty="0"/>
              <a:t>공지사항의 </a:t>
            </a:r>
            <a:r>
              <a:rPr lang="en-US" altLang="ko-KR" dirty="0"/>
              <a:t>‘</a:t>
            </a:r>
            <a:r>
              <a:rPr lang="ko-KR" altLang="en-US" dirty="0"/>
              <a:t>실습과제 제출 시 유의사항</a:t>
            </a:r>
            <a:r>
              <a:rPr lang="en-US" altLang="ko-KR" dirty="0"/>
              <a:t>’ </a:t>
            </a:r>
            <a:r>
              <a:rPr lang="ko-KR" altLang="en-US" dirty="0"/>
              <a:t>게시물에</a:t>
            </a:r>
            <a:r>
              <a:rPr lang="en-US" altLang="ko-KR" dirty="0"/>
              <a:t> </a:t>
            </a:r>
            <a:r>
              <a:rPr lang="ko-KR" altLang="en-US" dirty="0"/>
              <a:t>첨부된 </a:t>
            </a:r>
            <a:r>
              <a:rPr lang="en-US" altLang="ko-KR"/>
              <a:t>template </a:t>
            </a:r>
            <a:r>
              <a:rPr lang="ko-KR" altLang="en-US"/>
              <a:t>프로젝트를 </a:t>
            </a:r>
            <a:r>
              <a:rPr lang="ko-KR" altLang="en-US" dirty="0"/>
              <a:t>기반으로 과제 작업할 것 </a:t>
            </a:r>
            <a:endParaRPr lang="en-US" altLang="ko-KR" dirty="0"/>
          </a:p>
          <a:p>
            <a:pPr lvl="1"/>
            <a:r>
              <a:rPr lang="ko-KR" altLang="en-US" dirty="0"/>
              <a:t>과제를</a:t>
            </a:r>
            <a:r>
              <a:rPr lang="en-US" altLang="ko-KR" dirty="0"/>
              <a:t> </a:t>
            </a:r>
            <a:r>
              <a:rPr lang="ko-KR" altLang="en-US" dirty="0"/>
              <a:t>실행하여 동작하는 모습을 영상으로 캡쳐</a:t>
            </a:r>
            <a:endParaRPr lang="en-US" altLang="ko-KR" dirty="0"/>
          </a:p>
          <a:p>
            <a:pPr lvl="2"/>
            <a:r>
              <a:rPr lang="en-US" altLang="ko-KR" dirty="0"/>
              <a:t>Game </a:t>
            </a:r>
            <a:r>
              <a:rPr lang="ko-KR" altLang="en-US" dirty="0"/>
              <a:t>탭과 콘솔창이 함께 보여야 함</a:t>
            </a:r>
            <a:endParaRPr lang="en-US" altLang="ko-KR" dirty="0"/>
          </a:p>
          <a:p>
            <a:pPr lvl="2"/>
            <a:r>
              <a:rPr lang="ko-KR" altLang="en-US" dirty="0"/>
              <a:t>업로드 파일명</a:t>
            </a:r>
            <a:r>
              <a:rPr lang="en-US" altLang="ko-KR" dirty="0"/>
              <a:t>: </a:t>
            </a:r>
            <a:r>
              <a:rPr lang="ko-KR" altLang="en-US" dirty="0"/>
              <a:t>학번</a:t>
            </a:r>
            <a:r>
              <a:rPr lang="en-US" altLang="ko-KR" dirty="0"/>
              <a:t>_2.avi </a:t>
            </a:r>
            <a:r>
              <a:rPr lang="ko-KR" altLang="en-US" dirty="0"/>
              <a:t>또는 학번</a:t>
            </a:r>
            <a:r>
              <a:rPr lang="en-US" altLang="ko-KR" dirty="0"/>
              <a:t>_2.mp4</a:t>
            </a:r>
          </a:p>
          <a:p>
            <a:pPr lvl="1"/>
            <a:r>
              <a:rPr lang="ko-KR" altLang="en-US" dirty="0"/>
              <a:t>프로젝트 소스 폴더 압축</a:t>
            </a:r>
            <a:endParaRPr lang="en-US" altLang="ko-KR" dirty="0"/>
          </a:p>
          <a:p>
            <a:pPr lvl="2"/>
            <a:r>
              <a:rPr lang="ko-KR" altLang="en-US" dirty="0"/>
              <a:t>업로드 파일명</a:t>
            </a:r>
            <a:r>
              <a:rPr lang="en-US" altLang="ko-KR" dirty="0"/>
              <a:t>: </a:t>
            </a:r>
            <a:r>
              <a:rPr lang="ko-KR" altLang="en-US" dirty="0"/>
              <a:t>학번</a:t>
            </a:r>
            <a:r>
              <a:rPr lang="en-US" altLang="ko-KR" dirty="0"/>
              <a:t>_2.zip</a:t>
            </a:r>
          </a:p>
          <a:p>
            <a:endParaRPr lang="en-US" altLang="ko-KR" dirty="0"/>
          </a:p>
          <a:p>
            <a:r>
              <a:rPr lang="ko-KR" altLang="en-US" dirty="0"/>
              <a:t>제출기한</a:t>
            </a:r>
            <a:r>
              <a:rPr lang="en-US" altLang="ko-KR" dirty="0"/>
              <a:t>(</a:t>
            </a:r>
            <a:r>
              <a:rPr lang="ko-KR" altLang="en-US" dirty="0"/>
              <a:t>연장</a:t>
            </a:r>
            <a:r>
              <a:rPr lang="en-US" altLang="ko-KR" dirty="0"/>
              <a:t> </a:t>
            </a:r>
            <a:r>
              <a:rPr lang="ko-KR" altLang="en-US" dirty="0"/>
              <a:t>제출 가능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2020/09/23, 23:59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</a:t>
            </a:r>
            <a:r>
              <a:rPr lang="en-US" altLang="ko-KR" dirty="0"/>
              <a:t>#2: </a:t>
            </a:r>
            <a:r>
              <a:rPr lang="ko-KR" altLang="en-US" dirty="0"/>
              <a:t>키보드</a:t>
            </a:r>
            <a:r>
              <a:rPr lang="en-US" altLang="ko-KR" dirty="0"/>
              <a:t>/</a:t>
            </a:r>
            <a:r>
              <a:rPr lang="ko-KR" altLang="en-US" dirty="0"/>
              <a:t> 마우스 입력</a:t>
            </a:r>
          </a:p>
        </p:txBody>
      </p:sp>
    </p:spTree>
    <p:extLst>
      <p:ext uri="{BB962C8B-B14F-4D97-AF65-F5344CB8AC3E}">
        <p14:creationId xmlns:p14="http://schemas.microsoft.com/office/powerpoint/2010/main" val="17311602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도형 11"/>
          <p:cNvSpPr>
            <a:spLocks noChangeAspect="1"/>
          </p:cNvSpPr>
          <p:nvPr/>
        </p:nvSpPr>
        <p:spPr>
          <a:xfrm>
            <a:off x="0" y="0"/>
            <a:ext cx="9144635" cy="6858635"/>
          </a:xfrm>
          <a:prstGeom prst="rect">
            <a:avLst/>
          </a:prstGeom>
          <a:gradFill rotWithShape="1"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350" b="0" i="0" strike="noStrike" cap="none">
              <a:ln w="9525" cap="flat" cmpd="sng">
                <a:noFill/>
                <a:prstDash/>
              </a:ln>
              <a:solidFill>
                <a:srgbClr val="FFFFFF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4" name="그림 13" descr="C:/Users/airjung/AppData/Roaming/PolarisOffice/ETemp/11156_8184920/fImage51133239633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>
          <a:xfrm>
            <a:off x="0" y="0"/>
            <a:ext cx="9144635" cy="6858635"/>
          </a:xfrm>
          <a:prstGeom prst="rect">
            <a:avLst/>
          </a:prstGeom>
          <a:noFill/>
        </p:spPr>
      </p:pic>
      <p:sp>
        <p:nvSpPr>
          <p:cNvPr id="16" name="도형 15"/>
          <p:cNvSpPr>
            <a:spLocks noChangeAspect="1"/>
          </p:cNvSpPr>
          <p:nvPr/>
        </p:nvSpPr>
        <p:spPr>
          <a:xfrm>
            <a:off x="655320" y="-3810"/>
            <a:ext cx="7748905" cy="6875145"/>
          </a:xfrm>
          <a:custGeom>
            <a:avLst/>
            <a:gdLst>
              <a:gd name="TX0" fmla="*/ 2232159 w 7837717"/>
              <a:gd name="TY0" fmla="*/ 0 h 6858001"/>
              <a:gd name="TX1" fmla="*/ 5605557 w 7837717"/>
              <a:gd name="TY1" fmla="*/ 0 h 6858001"/>
              <a:gd name="TX2" fmla="*/ 5617845 w 7837717"/>
              <a:gd name="TY2" fmla="*/ 5384 h 6858001"/>
              <a:gd name="TX3" fmla="*/ 7837716 w 7837717"/>
              <a:gd name="TY3" fmla="*/ 3429000 h 6858001"/>
              <a:gd name="TX4" fmla="*/ 5617845 w 7837717"/>
              <a:gd name="TY4" fmla="*/ 6852616 h 6858001"/>
              <a:gd name="TX5" fmla="*/ 5605557 w 7837717"/>
              <a:gd name="TY5" fmla="*/ 6858000 h 6858001"/>
              <a:gd name="TX6" fmla="*/ 2232159 w 7837717"/>
              <a:gd name="TY6" fmla="*/ 6858000 h 6858001"/>
              <a:gd name="TX7" fmla="*/ 2219871 w 7837717"/>
              <a:gd name="TY7" fmla="*/ 6852616 h 6858001"/>
              <a:gd name="TX8" fmla="*/ 0 w 7837717"/>
              <a:gd name="TY8" fmla="*/ 3429000 h 6858001"/>
              <a:gd name="TX9" fmla="*/ 2219871 w 7837717"/>
              <a:gd name="TY9" fmla="*/ 5384 h 685800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</a:cxnLst>
            <a:rect l="l" t="t" r="r" b="b"/>
            <a:pathLst>
              <a:path w="7837717" h="6858001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 w="25400" cap="flat" cmpd="sng">
            <a:gradFill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350" b="0" i="0" strike="noStrike" cap="none">
              <a:ln w="9525" cap="flat" cmpd="sng">
                <a:noFill/>
                <a:prstDash/>
              </a:ln>
              <a:solidFill>
                <a:srgbClr val="FFFFFF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7" name="그림 6" descr="C:/Users/airjung/AppData/Roaming/PolarisOffice/ETemp/11156_8184920/fImage1960922416500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818640" y="2487295"/>
            <a:ext cx="5422265" cy="188468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기본 도형 </a:t>
            </a:r>
            <a:r>
              <a:rPr lang="en-US" altLang="ko-KR" dirty="0"/>
              <a:t>‘Plane’ / ‘Sphere’</a:t>
            </a:r>
            <a:r>
              <a:rPr lang="ko-KR" altLang="en-US" dirty="0"/>
              <a:t> 생성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‘</a:t>
            </a:r>
            <a:r>
              <a:rPr lang="en-US" altLang="ko-KR" dirty="0" err="1"/>
              <a:t>GameObject</a:t>
            </a:r>
            <a:r>
              <a:rPr lang="en-US" altLang="ko-KR" dirty="0"/>
              <a:t>’ </a:t>
            </a:r>
            <a:r>
              <a:rPr lang="ko-KR" altLang="en-US" dirty="0"/>
              <a:t>메뉴</a:t>
            </a:r>
            <a:r>
              <a:rPr lang="en-US" altLang="ko-KR" dirty="0"/>
              <a:t> </a:t>
            </a:r>
            <a:r>
              <a:rPr lang="en-US" altLang="ko-KR" dirty="0">
                <a:sym typeface="Wingdings" panose="05000000000000000000" pitchFamily="2" charset="2"/>
              </a:rPr>
              <a:t>/</a:t>
            </a:r>
            <a:r>
              <a:rPr lang="ko-KR" altLang="en-US" dirty="0">
                <a:sym typeface="Wingdings" panose="05000000000000000000" pitchFamily="2" charset="2"/>
              </a:rPr>
              <a:t> 계층구조 탭의 </a:t>
            </a:r>
            <a:r>
              <a:rPr lang="en-US" altLang="ko-KR" dirty="0">
                <a:sym typeface="Wingdings" panose="05000000000000000000" pitchFamily="2" charset="2"/>
              </a:rPr>
              <a:t>[Create]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t="7173" r="46850" b="13600"/>
          <a:stretch/>
        </p:blipFill>
        <p:spPr>
          <a:xfrm>
            <a:off x="1907704" y="1988840"/>
            <a:ext cx="5328592" cy="4467984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439278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물체 이름 및 속성 변경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계층구조 탭에서 물체 오른쪽 클릭 후 </a:t>
            </a:r>
            <a:r>
              <a:rPr lang="en-US" altLang="ko-KR" dirty="0"/>
              <a:t>‘Rename’</a:t>
            </a:r>
          </a:p>
          <a:p>
            <a:pPr lvl="1"/>
            <a:r>
              <a:rPr lang="ko-KR" altLang="en-US" dirty="0"/>
              <a:t>단축키 </a:t>
            </a:r>
            <a:r>
              <a:rPr lang="en-US" altLang="ko-KR" dirty="0"/>
              <a:t>F2</a:t>
            </a:r>
          </a:p>
          <a:p>
            <a:pPr lvl="1"/>
            <a:r>
              <a:rPr lang="ko-KR" altLang="en-US" dirty="0"/>
              <a:t>이 경우 한글도 가능하지만 영문으로 하는 습관을</a:t>
            </a:r>
            <a:r>
              <a:rPr lang="en-US" altLang="ko-KR" dirty="0"/>
              <a:t> </a:t>
            </a:r>
            <a:r>
              <a:rPr lang="ko-KR" altLang="en-US" dirty="0"/>
              <a:t>권장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Inspector</a:t>
            </a:r>
            <a:r>
              <a:rPr lang="ko-KR" altLang="en-US" dirty="0"/>
              <a:t>에서</a:t>
            </a:r>
            <a:r>
              <a:rPr lang="en-US" altLang="ko-KR" dirty="0"/>
              <a:t> </a:t>
            </a:r>
            <a:r>
              <a:rPr lang="ko-KR" altLang="en-US" dirty="0"/>
              <a:t>직접 속성 변경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2127202"/>
              </p:ext>
            </p:extLst>
          </p:nvPr>
        </p:nvGraphicFramePr>
        <p:xfrm>
          <a:off x="899592" y="3852892"/>
          <a:ext cx="3216403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8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45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36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오브젝트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속성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값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Plane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Position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0, 0, 0</a:t>
                      </a:r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Rotation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0, 0, 0</a:t>
                      </a:r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Scale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1, 1, 1</a:t>
                      </a:r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Sphere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Position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0, 6, 0</a:t>
                      </a:r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Rotation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0, 0, 0</a:t>
                      </a:r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Scale</a:t>
                      </a:r>
                      <a:endParaRPr lang="ko-KR" alt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1, 1, 1</a:t>
                      </a:r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l="77562" t="6945" b="45798"/>
          <a:stretch/>
        </p:blipFill>
        <p:spPr>
          <a:xfrm>
            <a:off x="5458685" y="2807368"/>
            <a:ext cx="3073755" cy="3641404"/>
          </a:xfrm>
          <a:prstGeom prst="rect">
            <a:avLst/>
          </a:prstGeom>
          <a:ln>
            <a:noFill/>
          </a:ln>
          <a:effectLst/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B0D74E3C-9B9D-4BCE-B1DE-A23660872B4F}"/>
              </a:ext>
            </a:extLst>
          </p:cNvPr>
          <p:cNvSpPr/>
          <p:nvPr/>
        </p:nvSpPr>
        <p:spPr>
          <a:xfrm>
            <a:off x="5486400" y="3228230"/>
            <a:ext cx="3037398" cy="532737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943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오브젝트의 </a:t>
            </a:r>
            <a:r>
              <a:rPr lang="en-US" altLang="ko-KR" dirty="0"/>
              <a:t>3</a:t>
            </a:r>
            <a:r>
              <a:rPr lang="ko-KR" altLang="en-US" dirty="0"/>
              <a:t>차원 위치</a:t>
            </a:r>
            <a:r>
              <a:rPr lang="en-US" altLang="ko-KR" dirty="0"/>
              <a:t>, </a:t>
            </a:r>
            <a:r>
              <a:rPr lang="ko-KR" altLang="en-US" dirty="0"/>
              <a:t>회전각</a:t>
            </a:r>
            <a:r>
              <a:rPr lang="en-US" altLang="ko-KR" dirty="0"/>
              <a:t>, </a:t>
            </a:r>
            <a:r>
              <a:rPr lang="ko-KR" altLang="en-US" dirty="0"/>
              <a:t>축소</a:t>
            </a:r>
            <a:r>
              <a:rPr lang="en-US" altLang="ko-KR" dirty="0"/>
              <a:t>/</a:t>
            </a:r>
            <a:r>
              <a:rPr lang="ko-KR" altLang="en-US" dirty="0"/>
              <a:t>확대 비율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/>
              <a:t>Transform </a:t>
            </a:r>
            <a:r>
              <a:rPr lang="ko-KR" altLang="en-US" dirty="0"/>
              <a:t>수치 초기화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Transform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2852936"/>
            <a:ext cx="4076700" cy="2676525"/>
          </a:xfrm>
          <a:prstGeom prst="rect">
            <a:avLst/>
          </a:prstGeom>
          <a:ln>
            <a:noFill/>
          </a:ln>
          <a:effectLst/>
        </p:spPr>
      </p:pic>
      <p:graphicFrame>
        <p:nvGraphicFramePr>
          <p:cNvPr id="6" name="표 5"/>
          <p:cNvGraphicFramePr>
            <a:graphicFrameLocks noGrp="1"/>
          </p:cNvGraphicFramePr>
          <p:nvPr>
            <p:extLst/>
          </p:nvPr>
        </p:nvGraphicFramePr>
        <p:xfrm>
          <a:off x="5749785" y="2868079"/>
          <a:ext cx="203816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5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36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속성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초기값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Position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0, 0, 0</a:t>
                      </a:r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Rotation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0, 0, 0</a:t>
                      </a:r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Scale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1, 1, 1</a:t>
                      </a:r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모서리가 둥근 직사각형 6"/>
          <p:cNvSpPr/>
          <p:nvPr/>
        </p:nvSpPr>
        <p:spPr>
          <a:xfrm>
            <a:off x="3059832" y="3068960"/>
            <a:ext cx="360040" cy="18262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4764375" y="2852936"/>
            <a:ext cx="188268" cy="18262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0756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Point Light(</a:t>
            </a:r>
            <a:r>
              <a:rPr lang="ko-KR" altLang="en-US" dirty="0"/>
              <a:t>점 광원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Directional Light(</a:t>
            </a:r>
            <a:r>
              <a:rPr lang="ko-KR" altLang="en-US" dirty="0"/>
              <a:t>방향성 광원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Spotlight(</a:t>
            </a:r>
            <a:r>
              <a:rPr lang="ko-KR" altLang="en-US" dirty="0"/>
              <a:t>스포트라이트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유니티의</a:t>
            </a:r>
            <a:r>
              <a:rPr lang="en-US" altLang="ko-KR" dirty="0"/>
              <a:t> </a:t>
            </a:r>
            <a:r>
              <a:rPr lang="ko-KR" altLang="en-US" dirty="0"/>
              <a:t>대표적인 조명</a:t>
            </a:r>
          </a:p>
        </p:txBody>
      </p:sp>
    </p:spTree>
    <p:extLst>
      <p:ext uri="{BB962C8B-B14F-4D97-AF65-F5344CB8AC3E}">
        <p14:creationId xmlns:p14="http://schemas.microsoft.com/office/powerpoint/2010/main" val="527023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정해진 위치에서 사방으로 퍼져나가는 빛</a:t>
            </a:r>
            <a:endParaRPr lang="en-US" altLang="ko-KR" dirty="0"/>
          </a:p>
          <a:p>
            <a:pPr lvl="1"/>
            <a:r>
              <a:rPr lang="ko-KR" altLang="en-US" dirty="0"/>
              <a:t>물체까지의 거리에 따라 빛의 세기가 감소함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Point Light(</a:t>
            </a:r>
            <a:r>
              <a:rPr lang="ko-KR" altLang="en-US" dirty="0"/>
              <a:t>점 광원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074" name="Picture 2" descr="http://docs.unity3d.com/Documentation/Images/manual/class-Light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729344"/>
            <a:ext cx="1409700" cy="140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docs.unity3d.com/Documentation/Images/manual/class-Light-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2420887"/>
            <a:ext cx="5454774" cy="4026615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5693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75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태양광선과 같이 무한히 먼 곳에서 오는 빛</a:t>
            </a:r>
            <a:endParaRPr lang="en-US" altLang="ko-KR" dirty="0"/>
          </a:p>
          <a:p>
            <a:pPr lvl="1"/>
            <a:r>
              <a:rPr lang="ko-KR" altLang="en-US" dirty="0"/>
              <a:t>방향만 존재</a:t>
            </a:r>
            <a:r>
              <a:rPr lang="en-US" altLang="ko-KR" dirty="0"/>
              <a:t>, </a:t>
            </a:r>
            <a:r>
              <a:rPr lang="ko-KR" altLang="en-US" dirty="0"/>
              <a:t>어디서든 빛의 세기가 일정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Directional Light(</a:t>
            </a:r>
            <a:r>
              <a:rPr lang="ko-KR" altLang="en-US" dirty="0"/>
              <a:t>방향성 광원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Picture 6" descr="http://docs.unity3d.com/Documentation/Images/manual/class-Light-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613" y="3653408"/>
            <a:ext cx="1100873" cy="1561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http://docs.unity3d.com/Documentation/Images/manual/class-Light-8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2420886"/>
            <a:ext cx="5454774" cy="4026615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6042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FF0000"/>
          </a:solidFill>
        </a:ln>
        <a:scene3d>
          <a:camera prst="orthographicFront"/>
          <a:lightRig rig="threePt" dir="t"/>
        </a:scene3d>
        <a:sp3d>
          <a:bevelT/>
        </a:sp3d>
      </a:spPr>
      <a:bodyPr rtlCol="0" anchor="ctr"/>
      <a:lstStyle>
        <a:defPPr algn="ctr">
          <a:defRPr dirty="0" smtClean="0">
            <a:latin typeface="Trebuchet MS" panose="020B0603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 anchor="ctr" anchorCtr="0">
        <a:spAutoFit/>
      </a:bodyPr>
      <a:lstStyle>
        <a:defPPr algn="ctr">
          <a:defRPr sz="1200" dirty="0" err="1">
            <a:latin typeface="Trebuchet MS" panose="020B0603020202020204" pitchFamily="34" charset="0"/>
            <a:ea typeface="맑은 고딕" panose="020B050302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83280</TotalTime>
  <Words>968</Words>
  <Application>Microsoft Office PowerPoint</Application>
  <PresentationFormat>화면 슬라이드 쇼(4:3)</PresentationFormat>
  <Paragraphs>232</Paragraphs>
  <Slides>34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42" baseType="lpstr">
      <vt:lpstr>Verdana</vt:lpstr>
      <vt:lpstr>Trebuchet MS</vt:lpstr>
      <vt:lpstr>굴림</vt:lpstr>
      <vt:lpstr>맑은 고딕</vt:lpstr>
      <vt:lpstr>Tahoma</vt:lpstr>
      <vt:lpstr>Arial</vt:lpstr>
      <vt:lpstr>Wingdings</vt:lpstr>
      <vt:lpstr>Office 테마</vt:lpstr>
      <vt:lpstr>유니티 시작하기</vt:lpstr>
      <vt:lpstr>목차</vt:lpstr>
      <vt:lpstr>유니티의 기초 개념들</vt:lpstr>
      <vt:lpstr>기본 도형 ‘Plane’ / ‘Sphere’ 생성</vt:lpstr>
      <vt:lpstr>물체 이름 및 속성 변경</vt:lpstr>
      <vt:lpstr>Transform</vt:lpstr>
      <vt:lpstr>유니티의 대표적인 조명</vt:lpstr>
      <vt:lpstr>Point Light(점 광원)</vt:lpstr>
      <vt:lpstr>Directional Light(방향성 광원)</vt:lpstr>
      <vt:lpstr>Spotlight(스포트라이트)</vt:lpstr>
      <vt:lpstr>중간 실행</vt:lpstr>
      <vt:lpstr>스크립트 코딩 시작하기</vt:lpstr>
      <vt:lpstr>스크립트 생성</vt:lpstr>
      <vt:lpstr>스크립트 연결</vt:lpstr>
      <vt:lpstr>스크립트 편집기 연결</vt:lpstr>
      <vt:lpstr>스크립트 변수 선언</vt:lpstr>
      <vt:lpstr>디버그 로그 작성</vt:lpstr>
      <vt:lpstr>콘솔</vt:lpstr>
      <vt:lpstr>Start() / Update()</vt:lpstr>
      <vt:lpstr>Start() / Update() 예제 코드</vt:lpstr>
      <vt:lpstr>Debug.Log()</vt:lpstr>
      <vt:lpstr>오류와 디버그</vt:lpstr>
      <vt:lpstr>키보드와 마우스로 입력 받기</vt:lpstr>
      <vt:lpstr>[Edit]  [Project Settings]  [Input Manager]</vt:lpstr>
      <vt:lpstr>키 입력 처리</vt:lpstr>
      <vt:lpstr>수평/수직 이동 키 처리</vt:lpstr>
      <vt:lpstr>Input.GetKey(KEYCODE)</vt:lpstr>
      <vt:lpstr>입력 예제, test.cs</vt:lpstr>
      <vt:lpstr>기타 키보드 입력 판정 함수</vt:lpstr>
      <vt:lpstr>Input.GetMouseButton(BUTTON)</vt:lpstr>
      <vt:lpstr>Input.mousePosition</vt:lpstr>
      <vt:lpstr>과제 #2: 키보드/ 마우스 입력</vt:lpstr>
      <vt:lpstr>과제 #2: 키보드/ 마우스 입력</vt:lpstr>
      <vt:lpstr>PowerPoint 프레젠테이션</vt:lpstr>
    </vt:vector>
  </TitlesOfParts>
  <Company>KUCG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Neary Kam</dc:creator>
  <cp:lastModifiedBy>airjung</cp:lastModifiedBy>
  <cp:revision>3166</cp:revision>
  <cp:lastPrinted>2015-07-22T04:24:45Z</cp:lastPrinted>
  <dcterms:created xsi:type="dcterms:W3CDTF">2009-01-13T03:03:42Z</dcterms:created>
  <dcterms:modified xsi:type="dcterms:W3CDTF">2020-09-15T15:16:33Z</dcterms:modified>
</cp:coreProperties>
</file>

<file path=docProps/thumbnail.jpeg>
</file>